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16"/>
  </p:notesMasterIdLst>
  <p:sldIdLst>
    <p:sldId id="262" r:id="rId3"/>
    <p:sldId id="261" r:id="rId4"/>
    <p:sldId id="260" r:id="rId5"/>
    <p:sldId id="263" r:id="rId6"/>
    <p:sldId id="264" r:id="rId7"/>
    <p:sldId id="265" r:id="rId8"/>
    <p:sldId id="259" r:id="rId9"/>
    <p:sldId id="269" r:id="rId10"/>
    <p:sldId id="266" r:id="rId11"/>
    <p:sldId id="267" r:id="rId12"/>
    <p:sldId id="257" r:id="rId13"/>
    <p:sldId id="258"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784" autoAdjust="0"/>
  </p:normalViewPr>
  <p:slideViewPr>
    <p:cSldViewPr snapToGrid="0">
      <p:cViewPr varScale="1">
        <p:scale>
          <a:sx n="95" d="100"/>
          <a:sy n="95" d="100"/>
        </p:scale>
        <p:origin x="11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yala\Documents\GitHub\Studies\Approaches2BifacialPerformanceMonitoring\SAM\MBD.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MBD [%] Power Row 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115865831526222E-2"/>
          <c:y val="0.15734438941419454"/>
          <c:w val="0.88819137782685564"/>
          <c:h val="0.79599105724107266"/>
        </c:manualLayout>
      </c:layout>
      <c:barChart>
        <c:barDir val="col"/>
        <c:grouping val="clustered"/>
        <c:varyColors val="0"/>
        <c:ser>
          <c:idx val="0"/>
          <c:order val="0"/>
          <c:tx>
            <c:strRef>
              <c:f>MBD!$L$22</c:f>
              <c:strCache>
                <c:ptCount val="1"/>
                <c:pt idx="0">
                  <c:v>MBD_power9</c:v>
                </c:pt>
              </c:strCache>
            </c:strRef>
          </c:tx>
          <c:spPr>
            <a:solidFill>
              <a:schemeClr val="accent1"/>
            </a:solidFill>
            <a:ln>
              <a:noFill/>
            </a:ln>
            <a:effectLst/>
          </c:spPr>
          <c:invertIfNegative val="0"/>
          <c:dPt>
            <c:idx val="5"/>
            <c:invertIfNegative val="0"/>
            <c:bubble3D val="0"/>
            <c:spPr>
              <a:solidFill>
                <a:schemeClr val="accent6"/>
              </a:solidFill>
              <a:ln>
                <a:noFill/>
              </a:ln>
              <a:effectLst/>
            </c:spPr>
            <c:extLst>
              <c:ext xmlns:c16="http://schemas.microsoft.com/office/drawing/2014/chart" uri="{C3380CC4-5D6E-409C-BE32-E72D297353CC}">
                <c16:uniqueId val="{00000003-B5DB-4DF2-AA15-3C1863F55E74}"/>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02-B5DB-4DF2-AA15-3C1863F55E74}"/>
              </c:ext>
            </c:extLst>
          </c:dPt>
          <c:dPt>
            <c:idx val="13"/>
            <c:invertIfNegative val="0"/>
            <c:bubble3D val="0"/>
            <c:spPr>
              <a:solidFill>
                <a:schemeClr val="accent6"/>
              </a:solidFill>
              <a:ln>
                <a:noFill/>
              </a:ln>
              <a:effectLst/>
            </c:spPr>
            <c:extLst>
              <c:ext xmlns:c16="http://schemas.microsoft.com/office/drawing/2014/chart" uri="{C3380CC4-5D6E-409C-BE32-E72D297353CC}">
                <c16:uniqueId val="{00000005-B5DB-4DF2-AA15-3C1863F55E74}"/>
              </c:ext>
            </c:extLst>
          </c:dPt>
          <c:dPt>
            <c:idx val="14"/>
            <c:invertIfNegative val="0"/>
            <c:bubble3D val="0"/>
            <c:spPr>
              <a:solidFill>
                <a:schemeClr val="accent6"/>
              </a:solidFill>
              <a:ln>
                <a:noFill/>
              </a:ln>
              <a:effectLst/>
            </c:spPr>
            <c:extLst>
              <c:ext xmlns:c16="http://schemas.microsoft.com/office/drawing/2014/chart" uri="{C3380CC4-5D6E-409C-BE32-E72D297353CC}">
                <c16:uniqueId val="{00000004-B5DB-4DF2-AA15-3C1863F55E74}"/>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6-B5DB-4DF2-AA15-3C1863F55E74}"/>
              </c:ext>
            </c:extLst>
          </c:dPt>
          <c:cat>
            <c:strRef>
              <c:f>MBD!$B$23:$B$40</c:f>
              <c:strCache>
                <c:ptCount val="18"/>
                <c:pt idx="0">
                  <c:v>S03</c:v>
                </c:pt>
                <c:pt idx="1">
                  <c:v>S07</c:v>
                </c:pt>
                <c:pt idx="2">
                  <c:v>S05</c:v>
                </c:pt>
                <c:pt idx="3">
                  <c:v>S04</c:v>
                </c:pt>
                <c:pt idx="4">
                  <c:v>W01</c:v>
                </c:pt>
                <c:pt idx="5">
                  <c:v>A04</c:v>
                </c:pt>
                <c:pt idx="6">
                  <c:v>S01</c:v>
                </c:pt>
                <c:pt idx="7">
                  <c:v>S02</c:v>
                </c:pt>
                <c:pt idx="8">
                  <c:v>W03</c:v>
                </c:pt>
                <c:pt idx="9">
                  <c:v>W02</c:v>
                </c:pt>
                <c:pt idx="10">
                  <c:v>T02</c:v>
                </c:pt>
                <c:pt idx="11">
                  <c:v>0</c:v>
                </c:pt>
                <c:pt idx="12">
                  <c:v>T01</c:v>
                </c:pt>
                <c:pt idx="13">
                  <c:v>A01</c:v>
                </c:pt>
                <c:pt idx="14">
                  <c:v>A02</c:v>
                </c:pt>
                <c:pt idx="15">
                  <c:v>T03</c:v>
                </c:pt>
                <c:pt idx="16">
                  <c:v>T04</c:v>
                </c:pt>
                <c:pt idx="17">
                  <c:v>A03</c:v>
                </c:pt>
              </c:strCache>
            </c:strRef>
          </c:cat>
          <c:val>
            <c:numRef>
              <c:f>MBD!$L$23:$L$40</c:f>
              <c:numCache>
                <c:formatCode>General</c:formatCode>
                <c:ptCount val="18"/>
                <c:pt idx="0">
                  <c:v>-7.92188251176528</c:v>
                </c:pt>
                <c:pt idx="1">
                  <c:v>-3.4572047203771801</c:v>
                </c:pt>
                <c:pt idx="2">
                  <c:v>-3.4336033180924002</c:v>
                </c:pt>
                <c:pt idx="3">
                  <c:v>-3.0867691465339302</c:v>
                </c:pt>
                <c:pt idx="4">
                  <c:v>-2.6720550622285701</c:v>
                </c:pt>
                <c:pt idx="5">
                  <c:v>-2.6448689193624699</c:v>
                </c:pt>
                <c:pt idx="6">
                  <c:v>-2.6212696358286398</c:v>
                </c:pt>
                <c:pt idx="7">
                  <c:v>-2.2279413179505299</c:v>
                </c:pt>
                <c:pt idx="8">
                  <c:v>-2.2279413179505299</c:v>
                </c:pt>
                <c:pt idx="9">
                  <c:v>-2.2147663453074</c:v>
                </c:pt>
                <c:pt idx="10">
                  <c:v>-2.2145573729566901</c:v>
                </c:pt>
                <c:pt idx="11">
                  <c:v>-2.2099025625788999</c:v>
                </c:pt>
                <c:pt idx="12">
                  <c:v>-2.20809679781881</c:v>
                </c:pt>
                <c:pt idx="13">
                  <c:v>-2.2061968953762201</c:v>
                </c:pt>
                <c:pt idx="14">
                  <c:v>-2.20237676338358</c:v>
                </c:pt>
                <c:pt idx="15">
                  <c:v>-2.1559340222971199</c:v>
                </c:pt>
                <c:pt idx="16">
                  <c:v>-1.9559497708979099</c:v>
                </c:pt>
                <c:pt idx="17">
                  <c:v>-1.1582475415722899</c:v>
                </c:pt>
              </c:numCache>
            </c:numRef>
          </c:val>
          <c:extLst>
            <c:ext xmlns:c16="http://schemas.microsoft.com/office/drawing/2014/chart" uri="{C3380CC4-5D6E-409C-BE32-E72D297353CC}">
              <c16:uniqueId val="{00000000-B5DB-4DF2-AA15-3C1863F55E74}"/>
            </c:ext>
          </c:extLst>
        </c:ser>
        <c:dLbls>
          <c:showLegendKey val="0"/>
          <c:showVal val="0"/>
          <c:showCatName val="0"/>
          <c:showSerName val="0"/>
          <c:showPercent val="0"/>
          <c:showBubbleSize val="0"/>
        </c:dLbls>
        <c:gapWidth val="219"/>
        <c:axId val="774163280"/>
        <c:axId val="774162296"/>
      </c:barChart>
      <c:lineChart>
        <c:grouping val="standard"/>
        <c:varyColors val="0"/>
        <c:ser>
          <c:idx val="1"/>
          <c:order val="1"/>
          <c:tx>
            <c:strRef>
              <c:f>MBD!$M$22</c:f>
              <c:strCache>
                <c:ptCount val="1"/>
                <c:pt idx="0">
                  <c:v>MEDIAN</c:v>
                </c:pt>
              </c:strCache>
            </c:strRef>
          </c:tx>
          <c:spPr>
            <a:ln w="28575" cap="rnd">
              <a:solidFill>
                <a:schemeClr val="accent2"/>
              </a:solidFill>
              <a:prstDash val="dash"/>
              <a:round/>
            </a:ln>
            <a:effectLst/>
          </c:spPr>
          <c:marker>
            <c:symbol val="none"/>
          </c:marker>
          <c:cat>
            <c:strRef>
              <c:f>MBD!$K$23:$K$40</c:f>
              <c:strCache>
                <c:ptCount val="18"/>
                <c:pt idx="0">
                  <c:v>S03</c:v>
                </c:pt>
                <c:pt idx="1">
                  <c:v>S07</c:v>
                </c:pt>
                <c:pt idx="2">
                  <c:v>S05</c:v>
                </c:pt>
                <c:pt idx="3">
                  <c:v>S04</c:v>
                </c:pt>
                <c:pt idx="4">
                  <c:v>A04</c:v>
                </c:pt>
                <c:pt idx="5">
                  <c:v>S02</c:v>
                </c:pt>
                <c:pt idx="6">
                  <c:v>S01</c:v>
                </c:pt>
                <c:pt idx="7">
                  <c:v>T03</c:v>
                </c:pt>
                <c:pt idx="8">
                  <c:v>T04</c:v>
                </c:pt>
                <c:pt idx="9">
                  <c:v>T01</c:v>
                </c:pt>
                <c:pt idx="10">
                  <c:v>0</c:v>
                </c:pt>
                <c:pt idx="11">
                  <c:v>T02</c:v>
                </c:pt>
                <c:pt idx="12">
                  <c:v>W02</c:v>
                </c:pt>
                <c:pt idx="13">
                  <c:v>W03</c:v>
                </c:pt>
                <c:pt idx="14">
                  <c:v>W01</c:v>
                </c:pt>
                <c:pt idx="15">
                  <c:v>A01</c:v>
                </c:pt>
                <c:pt idx="16">
                  <c:v>A02</c:v>
                </c:pt>
                <c:pt idx="17">
                  <c:v>A03</c:v>
                </c:pt>
              </c:strCache>
            </c:strRef>
          </c:cat>
          <c:val>
            <c:numRef>
              <c:f>MBD!$M$23:$M$40</c:f>
              <c:numCache>
                <c:formatCode>General</c:formatCode>
                <c:ptCount val="18"/>
                <c:pt idx="0">
                  <c:v>-2.2213538316289649</c:v>
                </c:pt>
                <c:pt idx="1">
                  <c:v>-2.2213538316289649</c:v>
                </c:pt>
                <c:pt idx="2">
                  <c:v>-2.2213538316289649</c:v>
                </c:pt>
                <c:pt idx="3">
                  <c:v>-2.2213538316289649</c:v>
                </c:pt>
                <c:pt idx="4">
                  <c:v>-2.2213538316289649</c:v>
                </c:pt>
                <c:pt idx="5">
                  <c:v>-2.2213538316289649</c:v>
                </c:pt>
                <c:pt idx="6">
                  <c:v>-2.2213538316289649</c:v>
                </c:pt>
                <c:pt idx="7">
                  <c:v>-2.2213538316289649</c:v>
                </c:pt>
                <c:pt idx="8">
                  <c:v>-2.2213538316289649</c:v>
                </c:pt>
                <c:pt idx="9">
                  <c:v>-2.2213538316289649</c:v>
                </c:pt>
                <c:pt idx="10">
                  <c:v>-2.2213538316289649</c:v>
                </c:pt>
                <c:pt idx="11">
                  <c:v>-2.2213538316289649</c:v>
                </c:pt>
                <c:pt idx="12">
                  <c:v>-2.2213538316289649</c:v>
                </c:pt>
                <c:pt idx="13">
                  <c:v>-2.2213538316289649</c:v>
                </c:pt>
                <c:pt idx="14">
                  <c:v>-2.2213538316289649</c:v>
                </c:pt>
                <c:pt idx="15">
                  <c:v>-2.2213538316289649</c:v>
                </c:pt>
                <c:pt idx="16">
                  <c:v>-2.2213538316289649</c:v>
                </c:pt>
                <c:pt idx="17">
                  <c:v>-2.2213538316289649</c:v>
                </c:pt>
              </c:numCache>
            </c:numRef>
          </c:val>
          <c:smooth val="0"/>
          <c:extLst>
            <c:ext xmlns:c16="http://schemas.microsoft.com/office/drawing/2014/chart" uri="{C3380CC4-5D6E-409C-BE32-E72D297353CC}">
              <c16:uniqueId val="{00000001-B5DB-4DF2-AA15-3C1863F55E74}"/>
            </c:ext>
          </c:extLst>
        </c:ser>
        <c:dLbls>
          <c:showLegendKey val="0"/>
          <c:showVal val="0"/>
          <c:showCatName val="0"/>
          <c:showSerName val="0"/>
          <c:showPercent val="0"/>
          <c:showBubbleSize val="0"/>
        </c:dLbls>
        <c:marker val="1"/>
        <c:smooth val="0"/>
        <c:axId val="778822000"/>
        <c:axId val="778823968"/>
      </c:lineChart>
      <c:catAx>
        <c:axId val="77416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2296"/>
        <c:crosses val="autoZero"/>
        <c:auto val="1"/>
        <c:lblAlgn val="ctr"/>
        <c:lblOffset val="100"/>
        <c:noMultiLvlLbl val="0"/>
      </c:catAx>
      <c:valAx>
        <c:axId val="774162296"/>
        <c:scaling>
          <c:orientation val="minMax"/>
          <c:max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3280"/>
        <c:crosses val="autoZero"/>
        <c:crossBetween val="between"/>
      </c:valAx>
      <c:valAx>
        <c:axId val="778823968"/>
        <c:scaling>
          <c:orientation val="minMax"/>
          <c:max val="0"/>
          <c:min val="-11"/>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8822000"/>
        <c:crosses val="max"/>
        <c:crossBetween val="between"/>
      </c:valAx>
      <c:catAx>
        <c:axId val="778822000"/>
        <c:scaling>
          <c:orientation val="minMax"/>
        </c:scaling>
        <c:delete val="1"/>
        <c:axPos val="b"/>
        <c:numFmt formatCode="General" sourceLinked="1"/>
        <c:majorTickMark val="out"/>
        <c:minorTickMark val="none"/>
        <c:tickLblPos val="nextTo"/>
        <c:crossAx val="778823968"/>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MBD [%] Power Row 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MBD!$I$22</c:f>
              <c:strCache>
                <c:ptCount val="1"/>
                <c:pt idx="0">
                  <c:v>MBD_power8</c:v>
                </c:pt>
              </c:strCache>
            </c:strRef>
          </c:tx>
          <c:spPr>
            <a:solidFill>
              <a:schemeClr val="accent1"/>
            </a:solidFill>
            <a:ln>
              <a:noFill/>
            </a:ln>
            <a:effectLst/>
          </c:spPr>
          <c:invertIfNegative val="0"/>
          <c:dPt>
            <c:idx val="10"/>
            <c:invertIfNegative val="0"/>
            <c:bubble3D val="0"/>
            <c:spPr>
              <a:solidFill>
                <a:schemeClr val="accent6"/>
              </a:solidFill>
              <a:ln>
                <a:noFill/>
              </a:ln>
              <a:effectLst/>
            </c:spPr>
            <c:extLst>
              <c:ext xmlns:c16="http://schemas.microsoft.com/office/drawing/2014/chart" uri="{C3380CC4-5D6E-409C-BE32-E72D297353CC}">
                <c16:uniqueId val="{00000002-F19D-40B6-905A-D81AEB080E9F}"/>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06-F19D-40B6-905A-D81AEB080E9F}"/>
              </c:ext>
            </c:extLst>
          </c:dPt>
          <c:dPt>
            <c:idx val="12"/>
            <c:invertIfNegative val="0"/>
            <c:bubble3D val="0"/>
            <c:spPr>
              <a:solidFill>
                <a:schemeClr val="accent6"/>
              </a:solidFill>
              <a:ln>
                <a:noFill/>
              </a:ln>
              <a:effectLst/>
            </c:spPr>
            <c:extLst>
              <c:ext xmlns:c16="http://schemas.microsoft.com/office/drawing/2014/chart" uri="{C3380CC4-5D6E-409C-BE32-E72D297353CC}">
                <c16:uniqueId val="{00000003-F19D-40B6-905A-D81AEB080E9F}"/>
              </c:ext>
            </c:extLst>
          </c:dPt>
          <c:dPt>
            <c:idx val="13"/>
            <c:invertIfNegative val="0"/>
            <c:bubble3D val="0"/>
            <c:spPr>
              <a:solidFill>
                <a:schemeClr val="accent6"/>
              </a:solidFill>
              <a:ln>
                <a:noFill/>
              </a:ln>
              <a:effectLst/>
            </c:spPr>
            <c:extLst>
              <c:ext xmlns:c16="http://schemas.microsoft.com/office/drawing/2014/chart" uri="{C3380CC4-5D6E-409C-BE32-E72D297353CC}">
                <c16:uniqueId val="{00000004-F19D-40B6-905A-D81AEB080E9F}"/>
              </c:ext>
            </c:extLst>
          </c:dPt>
          <c:dPt>
            <c:idx val="15"/>
            <c:invertIfNegative val="0"/>
            <c:bubble3D val="0"/>
            <c:spPr>
              <a:solidFill>
                <a:schemeClr val="accent6"/>
              </a:solidFill>
              <a:ln>
                <a:noFill/>
              </a:ln>
              <a:effectLst/>
            </c:spPr>
            <c:extLst>
              <c:ext xmlns:c16="http://schemas.microsoft.com/office/drawing/2014/chart" uri="{C3380CC4-5D6E-409C-BE32-E72D297353CC}">
                <c16:uniqueId val="{00000005-F19D-40B6-905A-D81AEB080E9F}"/>
              </c:ext>
            </c:extLst>
          </c:dPt>
          <c:cat>
            <c:strRef>
              <c:f>MBD!$H$23:$H$40</c:f>
              <c:strCache>
                <c:ptCount val="18"/>
                <c:pt idx="0">
                  <c:v>S03</c:v>
                </c:pt>
                <c:pt idx="1">
                  <c:v>S07</c:v>
                </c:pt>
                <c:pt idx="2">
                  <c:v>S05</c:v>
                </c:pt>
                <c:pt idx="3">
                  <c:v>S04</c:v>
                </c:pt>
                <c:pt idx="4">
                  <c:v>W01</c:v>
                </c:pt>
                <c:pt idx="5">
                  <c:v>S02</c:v>
                </c:pt>
                <c:pt idx="6">
                  <c:v>S01</c:v>
                </c:pt>
                <c:pt idx="7">
                  <c:v>W03</c:v>
                </c:pt>
                <c:pt idx="8">
                  <c:v>W02</c:v>
                </c:pt>
                <c:pt idx="9">
                  <c:v>T02</c:v>
                </c:pt>
                <c:pt idx="10">
                  <c:v>A04</c:v>
                </c:pt>
                <c:pt idx="11">
                  <c:v>0</c:v>
                </c:pt>
                <c:pt idx="12">
                  <c:v>A01</c:v>
                </c:pt>
                <c:pt idx="13">
                  <c:v>A02</c:v>
                </c:pt>
                <c:pt idx="14">
                  <c:v>T01</c:v>
                </c:pt>
                <c:pt idx="15">
                  <c:v>A03</c:v>
                </c:pt>
                <c:pt idx="16">
                  <c:v>T03</c:v>
                </c:pt>
                <c:pt idx="17">
                  <c:v>T04</c:v>
                </c:pt>
              </c:strCache>
            </c:strRef>
          </c:cat>
          <c:val>
            <c:numRef>
              <c:f>MBD!$I$23:$I$40</c:f>
              <c:numCache>
                <c:formatCode>General</c:formatCode>
                <c:ptCount val="18"/>
                <c:pt idx="0">
                  <c:v>4.8215740176860704</c:v>
                </c:pt>
                <c:pt idx="1">
                  <c:v>8.8370830249147208</c:v>
                </c:pt>
                <c:pt idx="2">
                  <c:v>8.8865801232120898</c:v>
                </c:pt>
                <c:pt idx="3">
                  <c:v>9.2600461406666899</c:v>
                </c:pt>
                <c:pt idx="4">
                  <c:v>9.6811277884552407</c:v>
                </c:pt>
                <c:pt idx="5">
                  <c:v>9.7310218458239497</c:v>
                </c:pt>
                <c:pt idx="6">
                  <c:v>9.7525247605317595</c:v>
                </c:pt>
                <c:pt idx="7">
                  <c:v>9.9034852794835793</c:v>
                </c:pt>
                <c:pt idx="8">
                  <c:v>9.9310761607448406</c:v>
                </c:pt>
                <c:pt idx="9">
                  <c:v>10.122735742685</c:v>
                </c:pt>
                <c:pt idx="10">
                  <c:v>10.1343598154366</c:v>
                </c:pt>
                <c:pt idx="11">
                  <c:v>10.1431252344891</c:v>
                </c:pt>
                <c:pt idx="12">
                  <c:v>10.148630397035401</c:v>
                </c:pt>
                <c:pt idx="13">
                  <c:v>10.1622691359706</c:v>
                </c:pt>
                <c:pt idx="14">
                  <c:v>10.1944934080891</c:v>
                </c:pt>
                <c:pt idx="15">
                  <c:v>10.195254344073801</c:v>
                </c:pt>
                <c:pt idx="16">
                  <c:v>10.3718725353467</c:v>
                </c:pt>
                <c:pt idx="17">
                  <c:v>10.3718725353467</c:v>
                </c:pt>
              </c:numCache>
            </c:numRef>
          </c:val>
          <c:extLst>
            <c:ext xmlns:c16="http://schemas.microsoft.com/office/drawing/2014/chart" uri="{C3380CC4-5D6E-409C-BE32-E72D297353CC}">
              <c16:uniqueId val="{00000000-F19D-40B6-905A-D81AEB080E9F}"/>
            </c:ext>
          </c:extLst>
        </c:ser>
        <c:dLbls>
          <c:showLegendKey val="0"/>
          <c:showVal val="0"/>
          <c:showCatName val="0"/>
          <c:showSerName val="0"/>
          <c:showPercent val="0"/>
          <c:showBubbleSize val="0"/>
        </c:dLbls>
        <c:gapWidth val="219"/>
        <c:axId val="774163280"/>
        <c:axId val="774162296"/>
      </c:barChart>
      <c:lineChart>
        <c:grouping val="standard"/>
        <c:varyColors val="0"/>
        <c:ser>
          <c:idx val="1"/>
          <c:order val="1"/>
          <c:tx>
            <c:strRef>
              <c:f>MBD!$D$22</c:f>
              <c:strCache>
                <c:ptCount val="1"/>
                <c:pt idx="0">
                  <c:v>MEDIAN</c:v>
                </c:pt>
              </c:strCache>
            </c:strRef>
          </c:tx>
          <c:spPr>
            <a:ln w="28575" cap="rnd">
              <a:solidFill>
                <a:schemeClr val="accent2"/>
              </a:solidFill>
              <a:prstDash val="dash"/>
              <a:round/>
            </a:ln>
            <a:effectLst/>
          </c:spPr>
          <c:marker>
            <c:symbol val="none"/>
          </c:marker>
          <c:val>
            <c:numRef>
              <c:f>MBD!$J$23:$J$40</c:f>
              <c:numCache>
                <c:formatCode>General</c:formatCode>
                <c:ptCount val="18"/>
                <c:pt idx="0">
                  <c:v>10.026905951714919</c:v>
                </c:pt>
                <c:pt idx="1">
                  <c:v>10.026905951714919</c:v>
                </c:pt>
                <c:pt idx="2">
                  <c:v>10.026905951714919</c:v>
                </c:pt>
                <c:pt idx="3">
                  <c:v>10.026905951714919</c:v>
                </c:pt>
                <c:pt idx="4">
                  <c:v>10.026905951714919</c:v>
                </c:pt>
                <c:pt idx="5">
                  <c:v>10.026905951714919</c:v>
                </c:pt>
                <c:pt idx="6">
                  <c:v>10.026905951714919</c:v>
                </c:pt>
                <c:pt idx="7">
                  <c:v>10.026905951714919</c:v>
                </c:pt>
                <c:pt idx="8">
                  <c:v>10.026905951714919</c:v>
                </c:pt>
                <c:pt idx="9">
                  <c:v>10.026905951714919</c:v>
                </c:pt>
                <c:pt idx="10">
                  <c:v>10.026905951714919</c:v>
                </c:pt>
                <c:pt idx="11">
                  <c:v>10.026905951714919</c:v>
                </c:pt>
                <c:pt idx="12">
                  <c:v>10.026905951714919</c:v>
                </c:pt>
                <c:pt idx="13">
                  <c:v>10.026905951714919</c:v>
                </c:pt>
                <c:pt idx="14">
                  <c:v>10.026905951714919</c:v>
                </c:pt>
                <c:pt idx="15">
                  <c:v>10.026905951714919</c:v>
                </c:pt>
                <c:pt idx="16">
                  <c:v>10.026905951714919</c:v>
                </c:pt>
                <c:pt idx="17">
                  <c:v>10.026905951714919</c:v>
                </c:pt>
              </c:numCache>
            </c:numRef>
          </c:val>
          <c:smooth val="0"/>
          <c:extLst>
            <c:ext xmlns:c16="http://schemas.microsoft.com/office/drawing/2014/chart" uri="{C3380CC4-5D6E-409C-BE32-E72D297353CC}">
              <c16:uniqueId val="{00000001-F19D-40B6-905A-D81AEB080E9F}"/>
            </c:ext>
          </c:extLst>
        </c:ser>
        <c:dLbls>
          <c:showLegendKey val="0"/>
          <c:showVal val="0"/>
          <c:showCatName val="0"/>
          <c:showSerName val="0"/>
          <c:showPercent val="0"/>
          <c:showBubbleSize val="0"/>
        </c:dLbls>
        <c:marker val="1"/>
        <c:smooth val="0"/>
        <c:axId val="778822000"/>
        <c:axId val="778823968"/>
      </c:lineChart>
      <c:catAx>
        <c:axId val="77416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2296"/>
        <c:crosses val="autoZero"/>
        <c:auto val="1"/>
        <c:lblAlgn val="ctr"/>
        <c:lblOffset val="100"/>
        <c:noMultiLvlLbl val="0"/>
      </c:catAx>
      <c:valAx>
        <c:axId val="774162296"/>
        <c:scaling>
          <c:orientation val="minMax"/>
          <c:max val="1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3280"/>
        <c:crosses val="autoZero"/>
        <c:crossBetween val="between"/>
      </c:valAx>
      <c:valAx>
        <c:axId val="778823968"/>
        <c:scaling>
          <c:orientation val="minMax"/>
          <c:max val="14"/>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8822000"/>
        <c:crosses val="max"/>
        <c:crossBetween val="between"/>
      </c:valAx>
      <c:catAx>
        <c:axId val="778822000"/>
        <c:scaling>
          <c:orientation val="minMax"/>
        </c:scaling>
        <c:delete val="1"/>
        <c:axPos val="b"/>
        <c:majorTickMark val="out"/>
        <c:minorTickMark val="none"/>
        <c:tickLblPos val="nextTo"/>
        <c:crossAx val="778823968"/>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MBD [%] Power Row 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MBD!$F$22</c:f>
              <c:strCache>
                <c:ptCount val="1"/>
                <c:pt idx="0">
                  <c:v>MBD_power4</c:v>
                </c:pt>
              </c:strCache>
            </c:strRef>
          </c:tx>
          <c:spPr>
            <a:solidFill>
              <a:schemeClr val="accent1"/>
            </a:solidFill>
            <a:ln>
              <a:noFill/>
            </a:ln>
            <a:effectLst/>
          </c:spPr>
          <c:invertIfNegative val="0"/>
          <c:dPt>
            <c:idx val="4"/>
            <c:invertIfNegative val="0"/>
            <c:bubble3D val="0"/>
            <c:spPr>
              <a:solidFill>
                <a:schemeClr val="accent6"/>
              </a:solidFill>
              <a:ln>
                <a:noFill/>
              </a:ln>
              <a:effectLst/>
            </c:spPr>
            <c:extLst>
              <c:ext xmlns:c16="http://schemas.microsoft.com/office/drawing/2014/chart" uri="{C3380CC4-5D6E-409C-BE32-E72D297353CC}">
                <c16:uniqueId val="{00000004-E784-43D2-B6BC-6AA328B903B5}"/>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06-E784-43D2-B6BC-6AA328B903B5}"/>
              </c:ext>
            </c:extLst>
          </c:dPt>
          <c:dPt>
            <c:idx val="13"/>
            <c:invertIfNegative val="0"/>
            <c:bubble3D val="0"/>
            <c:spPr>
              <a:solidFill>
                <a:schemeClr val="accent6"/>
              </a:solidFill>
              <a:ln>
                <a:noFill/>
              </a:ln>
              <a:effectLst/>
            </c:spPr>
            <c:extLst>
              <c:ext xmlns:c16="http://schemas.microsoft.com/office/drawing/2014/chart" uri="{C3380CC4-5D6E-409C-BE32-E72D297353CC}">
                <c16:uniqueId val="{00000002-E784-43D2-B6BC-6AA328B903B5}"/>
              </c:ext>
            </c:extLst>
          </c:dPt>
          <c:dPt>
            <c:idx val="16"/>
            <c:invertIfNegative val="0"/>
            <c:bubble3D val="0"/>
            <c:spPr>
              <a:solidFill>
                <a:schemeClr val="accent6"/>
              </a:solidFill>
              <a:ln>
                <a:noFill/>
              </a:ln>
              <a:effectLst/>
            </c:spPr>
            <c:extLst>
              <c:ext xmlns:c16="http://schemas.microsoft.com/office/drawing/2014/chart" uri="{C3380CC4-5D6E-409C-BE32-E72D297353CC}">
                <c16:uniqueId val="{00000005-E784-43D2-B6BC-6AA328B903B5}"/>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3-E784-43D2-B6BC-6AA328B903B5}"/>
              </c:ext>
            </c:extLst>
          </c:dPt>
          <c:cat>
            <c:strRef>
              <c:f>MBD!$E$23:$E$40</c:f>
              <c:strCache>
                <c:ptCount val="18"/>
                <c:pt idx="0">
                  <c:v>S03</c:v>
                </c:pt>
                <c:pt idx="1">
                  <c:v>S07</c:v>
                </c:pt>
                <c:pt idx="2">
                  <c:v>S05</c:v>
                </c:pt>
                <c:pt idx="3">
                  <c:v>S04</c:v>
                </c:pt>
                <c:pt idx="4">
                  <c:v>A04</c:v>
                </c:pt>
                <c:pt idx="5">
                  <c:v>S01</c:v>
                </c:pt>
                <c:pt idx="6">
                  <c:v>W01</c:v>
                </c:pt>
                <c:pt idx="7">
                  <c:v>S02</c:v>
                </c:pt>
                <c:pt idx="8">
                  <c:v>W03</c:v>
                </c:pt>
                <c:pt idx="9">
                  <c:v>W02</c:v>
                </c:pt>
                <c:pt idx="10">
                  <c:v>T02</c:v>
                </c:pt>
                <c:pt idx="11">
                  <c:v>0</c:v>
                </c:pt>
                <c:pt idx="12">
                  <c:v>T01</c:v>
                </c:pt>
                <c:pt idx="13">
                  <c:v>A01</c:v>
                </c:pt>
                <c:pt idx="14">
                  <c:v>T03</c:v>
                </c:pt>
                <c:pt idx="15">
                  <c:v>T04</c:v>
                </c:pt>
                <c:pt idx="16">
                  <c:v>A02</c:v>
                </c:pt>
                <c:pt idx="17">
                  <c:v>A03</c:v>
                </c:pt>
              </c:strCache>
            </c:strRef>
          </c:cat>
          <c:val>
            <c:numRef>
              <c:f>MBD!$F$23:$F$40</c:f>
              <c:numCache>
                <c:formatCode>General</c:formatCode>
                <c:ptCount val="18"/>
                <c:pt idx="0">
                  <c:v>1.63298588263128</c:v>
                </c:pt>
                <c:pt idx="1">
                  <c:v>5.1985054900966503</c:v>
                </c:pt>
                <c:pt idx="2">
                  <c:v>5.2151009370726298</c:v>
                </c:pt>
                <c:pt idx="3">
                  <c:v>5.5841859880026599</c:v>
                </c:pt>
                <c:pt idx="4">
                  <c:v>5.95379935762017</c:v>
                </c:pt>
                <c:pt idx="5">
                  <c:v>5.98167764367874</c:v>
                </c:pt>
                <c:pt idx="6">
                  <c:v>5.9835209659828301</c:v>
                </c:pt>
                <c:pt idx="7">
                  <c:v>5.9898910511586099</c:v>
                </c:pt>
                <c:pt idx="8">
                  <c:v>6.1600655320581801</c:v>
                </c:pt>
                <c:pt idx="9">
                  <c:v>6.1897932461165999</c:v>
                </c:pt>
                <c:pt idx="10">
                  <c:v>6.3070892320585701</c:v>
                </c:pt>
                <c:pt idx="11">
                  <c:v>6.3664839449918098</c:v>
                </c:pt>
                <c:pt idx="12">
                  <c:v>6.40017788781471</c:v>
                </c:pt>
                <c:pt idx="13">
                  <c:v>6.4160758519288503</c:v>
                </c:pt>
                <c:pt idx="14">
                  <c:v>6.55238785085852</c:v>
                </c:pt>
                <c:pt idx="15">
                  <c:v>6.55238785085852</c:v>
                </c:pt>
                <c:pt idx="16">
                  <c:v>6.5979548959191199</c:v>
                </c:pt>
                <c:pt idx="17">
                  <c:v>7.2868874574081399</c:v>
                </c:pt>
              </c:numCache>
            </c:numRef>
          </c:val>
          <c:extLst>
            <c:ext xmlns:c16="http://schemas.microsoft.com/office/drawing/2014/chart" uri="{C3380CC4-5D6E-409C-BE32-E72D297353CC}">
              <c16:uniqueId val="{00000000-E784-43D2-B6BC-6AA328B903B5}"/>
            </c:ext>
          </c:extLst>
        </c:ser>
        <c:dLbls>
          <c:showLegendKey val="0"/>
          <c:showVal val="0"/>
          <c:showCatName val="0"/>
          <c:showSerName val="0"/>
          <c:showPercent val="0"/>
          <c:showBubbleSize val="0"/>
        </c:dLbls>
        <c:gapWidth val="219"/>
        <c:axId val="774163280"/>
        <c:axId val="774162296"/>
      </c:barChart>
      <c:lineChart>
        <c:grouping val="standard"/>
        <c:varyColors val="0"/>
        <c:ser>
          <c:idx val="1"/>
          <c:order val="1"/>
          <c:tx>
            <c:strRef>
              <c:f>MBD!$D$22</c:f>
              <c:strCache>
                <c:ptCount val="1"/>
                <c:pt idx="0">
                  <c:v>MEDIAN</c:v>
                </c:pt>
              </c:strCache>
            </c:strRef>
          </c:tx>
          <c:spPr>
            <a:ln w="28575" cap="rnd">
              <a:solidFill>
                <a:schemeClr val="accent2"/>
              </a:solidFill>
              <a:prstDash val="dash"/>
              <a:round/>
            </a:ln>
            <a:effectLst/>
          </c:spPr>
          <c:marker>
            <c:symbol val="none"/>
          </c:marker>
          <c:val>
            <c:numRef>
              <c:f>MBD!$G$23:$G$40</c:f>
              <c:numCache>
                <c:formatCode>General</c:formatCode>
                <c:ptCount val="18"/>
                <c:pt idx="0">
                  <c:v>6.1749293890873904</c:v>
                </c:pt>
                <c:pt idx="1">
                  <c:v>6.1749293890873904</c:v>
                </c:pt>
                <c:pt idx="2">
                  <c:v>6.1749293890873904</c:v>
                </c:pt>
                <c:pt idx="3">
                  <c:v>6.1749293890873904</c:v>
                </c:pt>
                <c:pt idx="4">
                  <c:v>6.1749293890873904</c:v>
                </c:pt>
                <c:pt idx="5">
                  <c:v>6.1749293890873904</c:v>
                </c:pt>
                <c:pt idx="6">
                  <c:v>6.1749293890873904</c:v>
                </c:pt>
                <c:pt idx="7">
                  <c:v>6.1749293890873904</c:v>
                </c:pt>
                <c:pt idx="8">
                  <c:v>6.1749293890873904</c:v>
                </c:pt>
                <c:pt idx="9">
                  <c:v>6.1749293890873904</c:v>
                </c:pt>
                <c:pt idx="10">
                  <c:v>6.1749293890873904</c:v>
                </c:pt>
                <c:pt idx="11">
                  <c:v>6.1749293890873904</c:v>
                </c:pt>
                <c:pt idx="12">
                  <c:v>6.1749293890873904</c:v>
                </c:pt>
                <c:pt idx="13">
                  <c:v>6.1749293890873904</c:v>
                </c:pt>
                <c:pt idx="14">
                  <c:v>6.1749293890873904</c:v>
                </c:pt>
                <c:pt idx="15">
                  <c:v>6.1749293890873904</c:v>
                </c:pt>
                <c:pt idx="16">
                  <c:v>6.1749293890873904</c:v>
                </c:pt>
                <c:pt idx="17">
                  <c:v>6.1749293890873904</c:v>
                </c:pt>
              </c:numCache>
            </c:numRef>
          </c:val>
          <c:smooth val="0"/>
          <c:extLst>
            <c:ext xmlns:c16="http://schemas.microsoft.com/office/drawing/2014/chart" uri="{C3380CC4-5D6E-409C-BE32-E72D297353CC}">
              <c16:uniqueId val="{00000001-E784-43D2-B6BC-6AA328B903B5}"/>
            </c:ext>
          </c:extLst>
        </c:ser>
        <c:dLbls>
          <c:showLegendKey val="0"/>
          <c:showVal val="0"/>
          <c:showCatName val="0"/>
          <c:showSerName val="0"/>
          <c:showPercent val="0"/>
          <c:showBubbleSize val="0"/>
        </c:dLbls>
        <c:marker val="1"/>
        <c:smooth val="0"/>
        <c:axId val="778822000"/>
        <c:axId val="778823968"/>
      </c:lineChart>
      <c:catAx>
        <c:axId val="77416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2296"/>
        <c:crosses val="autoZero"/>
        <c:auto val="1"/>
        <c:lblAlgn val="ctr"/>
        <c:lblOffset val="100"/>
        <c:noMultiLvlLbl val="0"/>
      </c:catAx>
      <c:valAx>
        <c:axId val="774162296"/>
        <c:scaling>
          <c:orientation val="minMax"/>
          <c:max val="1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163280"/>
        <c:crosses val="autoZero"/>
        <c:crossBetween val="between"/>
      </c:valAx>
      <c:valAx>
        <c:axId val="778823968"/>
        <c:scaling>
          <c:orientation val="minMax"/>
          <c:max val="14"/>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8822000"/>
        <c:crosses val="max"/>
        <c:crossBetween val="between"/>
      </c:valAx>
      <c:catAx>
        <c:axId val="778822000"/>
        <c:scaling>
          <c:orientation val="minMax"/>
        </c:scaling>
        <c:delete val="1"/>
        <c:axPos val="b"/>
        <c:majorTickMark val="out"/>
        <c:minorTickMark val="none"/>
        <c:tickLblPos val="nextTo"/>
        <c:crossAx val="778823968"/>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MBD!$C$26</c:f>
              <c:strCache>
                <c:ptCount val="1"/>
                <c:pt idx="0">
                  <c:v>MBD_abs_Gfront2</c:v>
                </c:pt>
              </c:strCache>
            </c:strRef>
          </c:tx>
          <c:spPr>
            <a:solidFill>
              <a:schemeClr val="accent1"/>
            </a:solidFill>
            <a:ln>
              <a:noFill/>
            </a:ln>
            <a:effectLst/>
          </c:spPr>
          <c:invertIfNegative val="0"/>
          <c:dPt>
            <c:idx val="6"/>
            <c:invertIfNegative val="0"/>
            <c:bubble3D val="0"/>
            <c:spPr>
              <a:solidFill>
                <a:schemeClr val="accent6"/>
              </a:solidFill>
              <a:ln>
                <a:noFill/>
              </a:ln>
              <a:effectLst/>
            </c:spPr>
            <c:extLst>
              <c:ext xmlns:c16="http://schemas.microsoft.com/office/drawing/2014/chart" uri="{C3380CC4-5D6E-409C-BE32-E72D297353CC}">
                <c16:uniqueId val="{00000002-D454-43F6-A05E-972726DBF9F8}"/>
              </c:ext>
            </c:extLst>
          </c:dPt>
          <c:dPt>
            <c:idx val="8"/>
            <c:invertIfNegative val="0"/>
            <c:bubble3D val="0"/>
            <c:spPr>
              <a:solidFill>
                <a:schemeClr val="accent2"/>
              </a:solidFill>
              <a:ln>
                <a:noFill/>
              </a:ln>
              <a:effectLst/>
            </c:spPr>
            <c:extLst>
              <c:ext xmlns:c16="http://schemas.microsoft.com/office/drawing/2014/chart" uri="{C3380CC4-5D6E-409C-BE32-E72D297353CC}">
                <c16:uniqueId val="{00000001-D454-43F6-A05E-972726DBF9F8}"/>
              </c:ext>
            </c:extLst>
          </c:dPt>
          <c:dPt>
            <c:idx val="15"/>
            <c:invertIfNegative val="0"/>
            <c:bubble3D val="0"/>
            <c:spPr>
              <a:solidFill>
                <a:schemeClr val="accent6"/>
              </a:solidFill>
              <a:ln>
                <a:noFill/>
              </a:ln>
              <a:effectLst/>
            </c:spPr>
            <c:extLst>
              <c:ext xmlns:c16="http://schemas.microsoft.com/office/drawing/2014/chart" uri="{C3380CC4-5D6E-409C-BE32-E72D297353CC}">
                <c16:uniqueId val="{00000003-D454-43F6-A05E-972726DBF9F8}"/>
              </c:ext>
            </c:extLst>
          </c:dPt>
          <c:dPt>
            <c:idx val="16"/>
            <c:invertIfNegative val="0"/>
            <c:bubble3D val="0"/>
            <c:spPr>
              <a:solidFill>
                <a:schemeClr val="accent6"/>
              </a:solidFill>
              <a:ln>
                <a:noFill/>
              </a:ln>
              <a:effectLst/>
            </c:spPr>
            <c:extLst>
              <c:ext xmlns:c16="http://schemas.microsoft.com/office/drawing/2014/chart" uri="{C3380CC4-5D6E-409C-BE32-E72D297353CC}">
                <c16:uniqueId val="{00000004-D454-43F6-A05E-972726DBF9F8}"/>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5-D454-43F6-A05E-972726DBF9F8}"/>
              </c:ext>
            </c:extLst>
          </c:dPt>
          <c:cat>
            <c:strRef>
              <c:f>MBD!$B$27:$B$44</c:f>
              <c:strCache>
                <c:ptCount val="18"/>
                <c:pt idx="0">
                  <c:v>S03</c:v>
                </c:pt>
                <c:pt idx="1">
                  <c:v>S07</c:v>
                </c:pt>
                <c:pt idx="2">
                  <c:v>S05</c:v>
                </c:pt>
                <c:pt idx="3">
                  <c:v>S04</c:v>
                </c:pt>
                <c:pt idx="4">
                  <c:v>S02</c:v>
                </c:pt>
                <c:pt idx="5">
                  <c:v>S01</c:v>
                </c:pt>
                <c:pt idx="6">
                  <c:v>A04</c:v>
                </c:pt>
                <c:pt idx="7">
                  <c:v>T02</c:v>
                </c:pt>
                <c:pt idx="8">
                  <c:v>0</c:v>
                </c:pt>
                <c:pt idx="9">
                  <c:v>W01</c:v>
                </c:pt>
                <c:pt idx="10">
                  <c:v>W02</c:v>
                </c:pt>
                <c:pt idx="11">
                  <c:v>W03</c:v>
                </c:pt>
                <c:pt idx="12">
                  <c:v>T01</c:v>
                </c:pt>
                <c:pt idx="13">
                  <c:v>T03</c:v>
                </c:pt>
                <c:pt idx="14">
                  <c:v>T04</c:v>
                </c:pt>
                <c:pt idx="15">
                  <c:v>A01</c:v>
                </c:pt>
                <c:pt idx="16">
                  <c:v>A02</c:v>
                </c:pt>
                <c:pt idx="17">
                  <c:v>A03</c:v>
                </c:pt>
              </c:strCache>
            </c:strRef>
          </c:cat>
          <c:val>
            <c:numRef>
              <c:f>MBD!$C$27:$C$44</c:f>
              <c:numCache>
                <c:formatCode>General</c:formatCode>
                <c:ptCount val="18"/>
                <c:pt idx="0">
                  <c:v>-5.3776344460000001</c:v>
                </c:pt>
                <c:pt idx="1">
                  <c:v>12.918765690000001</c:v>
                </c:pt>
                <c:pt idx="2">
                  <c:v>13.318114700000001</c:v>
                </c:pt>
                <c:pt idx="3">
                  <c:v>14.8996513</c:v>
                </c:pt>
                <c:pt idx="4">
                  <c:v>17.023599610000002</c:v>
                </c:pt>
                <c:pt idx="5">
                  <c:v>17.350073850000001</c:v>
                </c:pt>
                <c:pt idx="6">
                  <c:v>18.904686649999999</c:v>
                </c:pt>
                <c:pt idx="7">
                  <c:v>18.946409599999999</c:v>
                </c:pt>
                <c:pt idx="8">
                  <c:v>18.946638969999999</c:v>
                </c:pt>
                <c:pt idx="9">
                  <c:v>18.946638969999999</c:v>
                </c:pt>
                <c:pt idx="10">
                  <c:v>18.946638969999999</c:v>
                </c:pt>
                <c:pt idx="11">
                  <c:v>18.946638969999999</c:v>
                </c:pt>
                <c:pt idx="12">
                  <c:v>18.946676709999998</c:v>
                </c:pt>
                <c:pt idx="13">
                  <c:v>18.94681581</c:v>
                </c:pt>
                <c:pt idx="14">
                  <c:v>18.94681581</c:v>
                </c:pt>
                <c:pt idx="15">
                  <c:v>18.969413599999999</c:v>
                </c:pt>
                <c:pt idx="16">
                  <c:v>19.032408839999999</c:v>
                </c:pt>
                <c:pt idx="17">
                  <c:v>19.193827859999999</c:v>
                </c:pt>
              </c:numCache>
            </c:numRef>
          </c:val>
          <c:extLst>
            <c:ext xmlns:c16="http://schemas.microsoft.com/office/drawing/2014/chart" uri="{C3380CC4-5D6E-409C-BE32-E72D297353CC}">
              <c16:uniqueId val="{00000000-D454-43F6-A05E-972726DBF9F8}"/>
            </c:ext>
          </c:extLst>
        </c:ser>
        <c:dLbls>
          <c:showLegendKey val="0"/>
          <c:showVal val="0"/>
          <c:showCatName val="0"/>
          <c:showSerName val="0"/>
          <c:showPercent val="0"/>
          <c:showBubbleSize val="0"/>
        </c:dLbls>
        <c:gapWidth val="219"/>
        <c:overlap val="-27"/>
        <c:axId val="719526808"/>
        <c:axId val="719525168"/>
      </c:barChart>
      <c:catAx>
        <c:axId val="719526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525168"/>
        <c:crosses val="autoZero"/>
        <c:auto val="1"/>
        <c:lblAlgn val="ctr"/>
        <c:lblOffset val="100"/>
        <c:noMultiLvlLbl val="0"/>
      </c:catAx>
      <c:valAx>
        <c:axId val="71952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526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MBD!$F$26</c:f>
              <c:strCache>
                <c:ptCount val="1"/>
                <c:pt idx="0">
                  <c:v>MBD_abs_Gfront4</c:v>
                </c:pt>
              </c:strCache>
            </c:strRef>
          </c:tx>
          <c:spPr>
            <a:solidFill>
              <a:schemeClr val="accent1"/>
            </a:solidFill>
            <a:ln>
              <a:noFill/>
            </a:ln>
            <a:effectLst/>
          </c:spPr>
          <c:invertIfNegative val="0"/>
          <c:dPt>
            <c:idx val="6"/>
            <c:invertIfNegative val="0"/>
            <c:bubble3D val="0"/>
            <c:spPr>
              <a:solidFill>
                <a:schemeClr val="accent6"/>
              </a:solidFill>
              <a:ln>
                <a:noFill/>
              </a:ln>
              <a:effectLst/>
            </c:spPr>
            <c:extLst>
              <c:ext xmlns:c16="http://schemas.microsoft.com/office/drawing/2014/chart" uri="{C3380CC4-5D6E-409C-BE32-E72D297353CC}">
                <c16:uniqueId val="{00000005-8D33-4217-88B8-C8811DA846F7}"/>
              </c:ext>
            </c:extLst>
          </c:dPt>
          <c:dPt>
            <c:idx val="8"/>
            <c:invertIfNegative val="0"/>
            <c:bubble3D val="0"/>
            <c:spPr>
              <a:solidFill>
                <a:schemeClr val="accent2"/>
              </a:solidFill>
              <a:ln>
                <a:noFill/>
              </a:ln>
              <a:effectLst/>
            </c:spPr>
            <c:extLst>
              <c:ext xmlns:c16="http://schemas.microsoft.com/office/drawing/2014/chart" uri="{C3380CC4-5D6E-409C-BE32-E72D297353CC}">
                <c16:uniqueId val="{00000001-8D33-4217-88B8-C8811DA846F7}"/>
              </c:ext>
            </c:extLst>
          </c:dPt>
          <c:dPt>
            <c:idx val="15"/>
            <c:invertIfNegative val="0"/>
            <c:bubble3D val="0"/>
            <c:spPr>
              <a:solidFill>
                <a:schemeClr val="accent6"/>
              </a:solidFill>
              <a:ln>
                <a:noFill/>
              </a:ln>
              <a:effectLst/>
            </c:spPr>
            <c:extLst>
              <c:ext xmlns:c16="http://schemas.microsoft.com/office/drawing/2014/chart" uri="{C3380CC4-5D6E-409C-BE32-E72D297353CC}">
                <c16:uniqueId val="{00000002-8D33-4217-88B8-C8811DA846F7}"/>
              </c:ext>
            </c:extLst>
          </c:dPt>
          <c:dPt>
            <c:idx val="16"/>
            <c:invertIfNegative val="0"/>
            <c:bubble3D val="0"/>
            <c:spPr>
              <a:solidFill>
                <a:schemeClr val="accent6"/>
              </a:solidFill>
              <a:ln>
                <a:noFill/>
              </a:ln>
              <a:effectLst/>
            </c:spPr>
            <c:extLst>
              <c:ext xmlns:c16="http://schemas.microsoft.com/office/drawing/2014/chart" uri="{C3380CC4-5D6E-409C-BE32-E72D297353CC}">
                <c16:uniqueId val="{00000003-8D33-4217-88B8-C8811DA846F7}"/>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4-8D33-4217-88B8-C8811DA846F7}"/>
              </c:ext>
            </c:extLst>
          </c:dPt>
          <c:cat>
            <c:strRef>
              <c:f>MBD!$E$27:$E$44</c:f>
              <c:strCache>
                <c:ptCount val="18"/>
                <c:pt idx="0">
                  <c:v>S03</c:v>
                </c:pt>
                <c:pt idx="1">
                  <c:v>S07</c:v>
                </c:pt>
                <c:pt idx="2">
                  <c:v>S05</c:v>
                </c:pt>
                <c:pt idx="3">
                  <c:v>S04</c:v>
                </c:pt>
                <c:pt idx="4">
                  <c:v>S02</c:v>
                </c:pt>
                <c:pt idx="5">
                  <c:v>S01</c:v>
                </c:pt>
                <c:pt idx="6">
                  <c:v>A04</c:v>
                </c:pt>
                <c:pt idx="7">
                  <c:v>T02</c:v>
                </c:pt>
                <c:pt idx="8">
                  <c:v>0</c:v>
                </c:pt>
                <c:pt idx="9">
                  <c:v>W01</c:v>
                </c:pt>
                <c:pt idx="10">
                  <c:v>W02</c:v>
                </c:pt>
                <c:pt idx="11">
                  <c:v>W03</c:v>
                </c:pt>
                <c:pt idx="12">
                  <c:v>T01</c:v>
                </c:pt>
                <c:pt idx="13">
                  <c:v>T03</c:v>
                </c:pt>
                <c:pt idx="14">
                  <c:v>T04</c:v>
                </c:pt>
                <c:pt idx="15">
                  <c:v>A01</c:v>
                </c:pt>
                <c:pt idx="16">
                  <c:v>A02</c:v>
                </c:pt>
                <c:pt idx="17">
                  <c:v>A03</c:v>
                </c:pt>
              </c:strCache>
            </c:strRef>
          </c:cat>
          <c:val>
            <c:numRef>
              <c:f>MBD!$F$27:$F$44</c:f>
              <c:numCache>
                <c:formatCode>General</c:formatCode>
                <c:ptCount val="18"/>
                <c:pt idx="0">
                  <c:v>-5.3776344460000001</c:v>
                </c:pt>
                <c:pt idx="1">
                  <c:v>12.918765690000001</c:v>
                </c:pt>
                <c:pt idx="2">
                  <c:v>13.318114700000001</c:v>
                </c:pt>
                <c:pt idx="3">
                  <c:v>14.8996513</c:v>
                </c:pt>
                <c:pt idx="4">
                  <c:v>17.023599610000002</c:v>
                </c:pt>
                <c:pt idx="5">
                  <c:v>17.350073850000001</c:v>
                </c:pt>
                <c:pt idx="6">
                  <c:v>18.904686649999999</c:v>
                </c:pt>
                <c:pt idx="7">
                  <c:v>18.946409599999999</c:v>
                </c:pt>
                <c:pt idx="8">
                  <c:v>18.946638969999999</c:v>
                </c:pt>
                <c:pt idx="9">
                  <c:v>18.946638969999999</c:v>
                </c:pt>
                <c:pt idx="10">
                  <c:v>18.946638969999999</c:v>
                </c:pt>
                <c:pt idx="11">
                  <c:v>18.946638969999999</c:v>
                </c:pt>
                <c:pt idx="12">
                  <c:v>18.946676709999998</c:v>
                </c:pt>
                <c:pt idx="13">
                  <c:v>18.94681581</c:v>
                </c:pt>
                <c:pt idx="14">
                  <c:v>18.94681581</c:v>
                </c:pt>
                <c:pt idx="15">
                  <c:v>18.969413599999999</c:v>
                </c:pt>
                <c:pt idx="16">
                  <c:v>19.032408839999999</c:v>
                </c:pt>
                <c:pt idx="17">
                  <c:v>19.193827859999999</c:v>
                </c:pt>
              </c:numCache>
            </c:numRef>
          </c:val>
          <c:extLst>
            <c:ext xmlns:c16="http://schemas.microsoft.com/office/drawing/2014/chart" uri="{C3380CC4-5D6E-409C-BE32-E72D297353CC}">
              <c16:uniqueId val="{00000000-8D33-4217-88B8-C8811DA846F7}"/>
            </c:ext>
          </c:extLst>
        </c:ser>
        <c:dLbls>
          <c:showLegendKey val="0"/>
          <c:showVal val="0"/>
          <c:showCatName val="0"/>
          <c:showSerName val="0"/>
          <c:showPercent val="0"/>
          <c:showBubbleSize val="0"/>
        </c:dLbls>
        <c:gapWidth val="219"/>
        <c:overlap val="-27"/>
        <c:axId val="1235903544"/>
        <c:axId val="1235909120"/>
      </c:barChart>
      <c:catAx>
        <c:axId val="1235903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5909120"/>
        <c:crosses val="autoZero"/>
        <c:auto val="1"/>
        <c:lblAlgn val="ctr"/>
        <c:lblOffset val="100"/>
        <c:noMultiLvlLbl val="0"/>
      </c:catAx>
      <c:valAx>
        <c:axId val="1235909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59035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MBD!$I$26</c:f>
              <c:strCache>
                <c:ptCount val="1"/>
                <c:pt idx="0">
                  <c:v>MBD_abs_Gfront8</c:v>
                </c:pt>
              </c:strCache>
            </c:strRef>
          </c:tx>
          <c:spPr>
            <a:solidFill>
              <a:schemeClr val="accent1"/>
            </a:solidFill>
            <a:ln>
              <a:noFill/>
            </a:ln>
            <a:effectLst/>
          </c:spPr>
          <c:invertIfNegative val="0"/>
          <c:dPt>
            <c:idx val="6"/>
            <c:invertIfNegative val="0"/>
            <c:bubble3D val="0"/>
            <c:spPr>
              <a:solidFill>
                <a:schemeClr val="accent6"/>
              </a:solidFill>
              <a:ln>
                <a:noFill/>
              </a:ln>
              <a:effectLst/>
            </c:spPr>
            <c:extLst>
              <c:ext xmlns:c16="http://schemas.microsoft.com/office/drawing/2014/chart" uri="{C3380CC4-5D6E-409C-BE32-E72D297353CC}">
                <c16:uniqueId val="{00000002-DABF-47C4-BB09-C0C0F5500D87}"/>
              </c:ext>
            </c:extLst>
          </c:dPt>
          <c:dPt>
            <c:idx val="8"/>
            <c:invertIfNegative val="0"/>
            <c:bubble3D val="0"/>
            <c:spPr>
              <a:solidFill>
                <a:schemeClr val="accent2"/>
              </a:solidFill>
              <a:ln>
                <a:noFill/>
              </a:ln>
              <a:effectLst/>
            </c:spPr>
            <c:extLst>
              <c:ext xmlns:c16="http://schemas.microsoft.com/office/drawing/2014/chart" uri="{C3380CC4-5D6E-409C-BE32-E72D297353CC}">
                <c16:uniqueId val="{00000001-DABF-47C4-BB09-C0C0F5500D87}"/>
              </c:ext>
            </c:extLst>
          </c:dPt>
          <c:dPt>
            <c:idx val="15"/>
            <c:invertIfNegative val="0"/>
            <c:bubble3D val="0"/>
            <c:spPr>
              <a:solidFill>
                <a:schemeClr val="accent6"/>
              </a:solidFill>
              <a:ln>
                <a:noFill/>
              </a:ln>
              <a:effectLst/>
            </c:spPr>
            <c:extLst>
              <c:ext xmlns:c16="http://schemas.microsoft.com/office/drawing/2014/chart" uri="{C3380CC4-5D6E-409C-BE32-E72D297353CC}">
                <c16:uniqueId val="{00000003-DABF-47C4-BB09-C0C0F5500D87}"/>
              </c:ext>
            </c:extLst>
          </c:dPt>
          <c:dPt>
            <c:idx val="16"/>
            <c:invertIfNegative val="0"/>
            <c:bubble3D val="0"/>
            <c:spPr>
              <a:solidFill>
                <a:schemeClr val="accent6"/>
              </a:solidFill>
              <a:ln>
                <a:noFill/>
              </a:ln>
              <a:effectLst/>
            </c:spPr>
            <c:extLst>
              <c:ext xmlns:c16="http://schemas.microsoft.com/office/drawing/2014/chart" uri="{C3380CC4-5D6E-409C-BE32-E72D297353CC}">
                <c16:uniqueId val="{00000004-DABF-47C4-BB09-C0C0F5500D87}"/>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5-DABF-47C4-BB09-C0C0F5500D87}"/>
              </c:ext>
            </c:extLst>
          </c:dPt>
          <c:cat>
            <c:strRef>
              <c:f>MBD!$H$27:$H$44</c:f>
              <c:strCache>
                <c:ptCount val="18"/>
                <c:pt idx="0">
                  <c:v>S03</c:v>
                </c:pt>
                <c:pt idx="1">
                  <c:v>S07</c:v>
                </c:pt>
                <c:pt idx="2">
                  <c:v>S05</c:v>
                </c:pt>
                <c:pt idx="3">
                  <c:v>S04</c:v>
                </c:pt>
                <c:pt idx="4">
                  <c:v>S02</c:v>
                </c:pt>
                <c:pt idx="5">
                  <c:v>S01</c:v>
                </c:pt>
                <c:pt idx="6">
                  <c:v>A04</c:v>
                </c:pt>
                <c:pt idx="7">
                  <c:v>T02</c:v>
                </c:pt>
                <c:pt idx="8">
                  <c:v>0</c:v>
                </c:pt>
                <c:pt idx="9">
                  <c:v>W01</c:v>
                </c:pt>
                <c:pt idx="10">
                  <c:v>W02</c:v>
                </c:pt>
                <c:pt idx="11">
                  <c:v>W03</c:v>
                </c:pt>
                <c:pt idx="12">
                  <c:v>T01</c:v>
                </c:pt>
                <c:pt idx="13">
                  <c:v>T03</c:v>
                </c:pt>
                <c:pt idx="14">
                  <c:v>T04</c:v>
                </c:pt>
                <c:pt idx="15">
                  <c:v>A01</c:v>
                </c:pt>
                <c:pt idx="16">
                  <c:v>A02</c:v>
                </c:pt>
                <c:pt idx="17">
                  <c:v>A03</c:v>
                </c:pt>
              </c:strCache>
            </c:strRef>
          </c:cat>
          <c:val>
            <c:numRef>
              <c:f>MBD!$I$27:$I$44</c:f>
              <c:numCache>
                <c:formatCode>General</c:formatCode>
                <c:ptCount val="18"/>
                <c:pt idx="0">
                  <c:v>-5.3776344460000001</c:v>
                </c:pt>
                <c:pt idx="1">
                  <c:v>12.918765690000001</c:v>
                </c:pt>
                <c:pt idx="2">
                  <c:v>13.318114700000001</c:v>
                </c:pt>
                <c:pt idx="3">
                  <c:v>14.8996513</c:v>
                </c:pt>
                <c:pt idx="4">
                  <c:v>17.023599610000002</c:v>
                </c:pt>
                <c:pt idx="5">
                  <c:v>17.350073850000001</c:v>
                </c:pt>
                <c:pt idx="6">
                  <c:v>18.904686649999999</c:v>
                </c:pt>
                <c:pt idx="7">
                  <c:v>18.946409599999999</c:v>
                </c:pt>
                <c:pt idx="8">
                  <c:v>18.946638969999999</c:v>
                </c:pt>
                <c:pt idx="9">
                  <c:v>18.946638969999999</c:v>
                </c:pt>
                <c:pt idx="10">
                  <c:v>18.946638969999999</c:v>
                </c:pt>
                <c:pt idx="11">
                  <c:v>18.946638969999999</c:v>
                </c:pt>
                <c:pt idx="12">
                  <c:v>18.946676709999998</c:v>
                </c:pt>
                <c:pt idx="13">
                  <c:v>18.94681581</c:v>
                </c:pt>
                <c:pt idx="14">
                  <c:v>18.94681581</c:v>
                </c:pt>
                <c:pt idx="15">
                  <c:v>18.969413599999999</c:v>
                </c:pt>
                <c:pt idx="16">
                  <c:v>19.032408839999999</c:v>
                </c:pt>
                <c:pt idx="17">
                  <c:v>19.193827859999999</c:v>
                </c:pt>
              </c:numCache>
            </c:numRef>
          </c:val>
          <c:extLst>
            <c:ext xmlns:c16="http://schemas.microsoft.com/office/drawing/2014/chart" uri="{C3380CC4-5D6E-409C-BE32-E72D297353CC}">
              <c16:uniqueId val="{00000000-DABF-47C4-BB09-C0C0F5500D87}"/>
            </c:ext>
          </c:extLst>
        </c:ser>
        <c:dLbls>
          <c:showLegendKey val="0"/>
          <c:showVal val="0"/>
          <c:showCatName val="0"/>
          <c:showSerName val="0"/>
          <c:showPercent val="0"/>
          <c:showBubbleSize val="0"/>
        </c:dLbls>
        <c:gapWidth val="219"/>
        <c:overlap val="-27"/>
        <c:axId val="1150551488"/>
        <c:axId val="1150551816"/>
      </c:barChart>
      <c:catAx>
        <c:axId val="115055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0551816"/>
        <c:crosses val="autoZero"/>
        <c:auto val="1"/>
        <c:lblAlgn val="ctr"/>
        <c:lblOffset val="100"/>
        <c:noMultiLvlLbl val="0"/>
      </c:catAx>
      <c:valAx>
        <c:axId val="1150551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0551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MBD!$L$26</c:f>
              <c:strCache>
                <c:ptCount val="1"/>
                <c:pt idx="0">
                  <c:v>MBD_abs_Gfront9</c:v>
                </c:pt>
              </c:strCache>
            </c:strRef>
          </c:tx>
          <c:spPr>
            <a:solidFill>
              <a:schemeClr val="accent1"/>
            </a:solidFill>
            <a:ln>
              <a:noFill/>
            </a:ln>
            <a:effectLst/>
          </c:spPr>
          <c:invertIfNegative val="0"/>
          <c:dPt>
            <c:idx val="5"/>
            <c:invertIfNegative val="0"/>
            <c:bubble3D val="0"/>
            <c:spPr>
              <a:solidFill>
                <a:schemeClr val="accent6"/>
              </a:solidFill>
              <a:ln>
                <a:noFill/>
              </a:ln>
              <a:effectLst/>
            </c:spPr>
            <c:extLst>
              <c:ext xmlns:c16="http://schemas.microsoft.com/office/drawing/2014/chart" uri="{C3380CC4-5D6E-409C-BE32-E72D297353CC}">
                <c16:uniqueId val="{00000005-49D6-4537-AC34-564312D47C9A}"/>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1-49D6-4537-AC34-564312D47C9A}"/>
              </c:ext>
            </c:extLst>
          </c:dPt>
          <c:dPt>
            <c:idx val="15"/>
            <c:invertIfNegative val="0"/>
            <c:bubble3D val="0"/>
            <c:spPr>
              <a:solidFill>
                <a:schemeClr val="accent6"/>
              </a:solidFill>
              <a:ln>
                <a:noFill/>
              </a:ln>
              <a:effectLst/>
            </c:spPr>
            <c:extLst>
              <c:ext xmlns:c16="http://schemas.microsoft.com/office/drawing/2014/chart" uri="{C3380CC4-5D6E-409C-BE32-E72D297353CC}">
                <c16:uniqueId val="{00000002-49D6-4537-AC34-564312D47C9A}"/>
              </c:ext>
            </c:extLst>
          </c:dPt>
          <c:dPt>
            <c:idx val="16"/>
            <c:invertIfNegative val="0"/>
            <c:bubble3D val="0"/>
            <c:spPr>
              <a:solidFill>
                <a:schemeClr val="accent6"/>
              </a:solidFill>
              <a:ln>
                <a:noFill/>
              </a:ln>
              <a:effectLst/>
            </c:spPr>
            <c:extLst>
              <c:ext xmlns:c16="http://schemas.microsoft.com/office/drawing/2014/chart" uri="{C3380CC4-5D6E-409C-BE32-E72D297353CC}">
                <c16:uniqueId val="{00000003-49D6-4537-AC34-564312D47C9A}"/>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4-49D6-4537-AC34-564312D47C9A}"/>
              </c:ext>
            </c:extLst>
          </c:dPt>
          <c:cat>
            <c:strRef>
              <c:f>MBD!$K$27:$K$44</c:f>
              <c:strCache>
                <c:ptCount val="18"/>
                <c:pt idx="0">
                  <c:v>S03</c:v>
                </c:pt>
                <c:pt idx="1">
                  <c:v>S05</c:v>
                </c:pt>
                <c:pt idx="2">
                  <c:v>S04</c:v>
                </c:pt>
                <c:pt idx="3">
                  <c:v>S07</c:v>
                </c:pt>
                <c:pt idx="4">
                  <c:v>S01</c:v>
                </c:pt>
                <c:pt idx="5">
                  <c:v>A04</c:v>
                </c:pt>
                <c:pt idx="6">
                  <c:v>T02</c:v>
                </c:pt>
                <c:pt idx="7">
                  <c:v>0</c:v>
                </c:pt>
                <c:pt idx="8">
                  <c:v>W01</c:v>
                </c:pt>
                <c:pt idx="9">
                  <c:v>W02</c:v>
                </c:pt>
                <c:pt idx="10">
                  <c:v>W03</c:v>
                </c:pt>
                <c:pt idx="11">
                  <c:v>T03</c:v>
                </c:pt>
                <c:pt idx="12">
                  <c:v>T04</c:v>
                </c:pt>
                <c:pt idx="13">
                  <c:v>T01</c:v>
                </c:pt>
                <c:pt idx="14">
                  <c:v>A01</c:v>
                </c:pt>
                <c:pt idx="15">
                  <c:v>A02</c:v>
                </c:pt>
                <c:pt idx="16">
                  <c:v>A03</c:v>
                </c:pt>
                <c:pt idx="17">
                  <c:v>S02</c:v>
                </c:pt>
              </c:strCache>
            </c:strRef>
          </c:cat>
          <c:val>
            <c:numRef>
              <c:f>MBD!$L$27:$L$44</c:f>
              <c:numCache>
                <c:formatCode>General</c:formatCode>
                <c:ptCount val="18"/>
                <c:pt idx="0">
                  <c:v>12.25981039</c:v>
                </c:pt>
                <c:pt idx="1">
                  <c:v>35.170529190000003</c:v>
                </c:pt>
                <c:pt idx="2">
                  <c:v>36.335220870000001</c:v>
                </c:pt>
                <c:pt idx="3">
                  <c:v>36.927414069999998</c:v>
                </c:pt>
                <c:pt idx="4">
                  <c:v>39.30172056</c:v>
                </c:pt>
                <c:pt idx="5">
                  <c:v>40.733691290000003</c:v>
                </c:pt>
                <c:pt idx="6">
                  <c:v>40.778824800000002</c:v>
                </c:pt>
                <c:pt idx="7">
                  <c:v>40.778886489999998</c:v>
                </c:pt>
                <c:pt idx="8">
                  <c:v>40.778886489999998</c:v>
                </c:pt>
                <c:pt idx="9">
                  <c:v>40.778886489999998</c:v>
                </c:pt>
                <c:pt idx="10">
                  <c:v>40.778886489999998</c:v>
                </c:pt>
                <c:pt idx="11">
                  <c:v>40.778898980000001</c:v>
                </c:pt>
                <c:pt idx="12">
                  <c:v>40.778898980000001</c:v>
                </c:pt>
                <c:pt idx="13">
                  <c:v>40.778911979999997</c:v>
                </c:pt>
                <c:pt idx="14">
                  <c:v>40.796465900000001</c:v>
                </c:pt>
                <c:pt idx="15">
                  <c:v>40.86689277</c:v>
                </c:pt>
                <c:pt idx="16">
                  <c:v>41.03737014</c:v>
                </c:pt>
                <c:pt idx="17">
                  <c:v>41.14904748</c:v>
                </c:pt>
              </c:numCache>
            </c:numRef>
          </c:val>
          <c:extLst>
            <c:ext xmlns:c16="http://schemas.microsoft.com/office/drawing/2014/chart" uri="{C3380CC4-5D6E-409C-BE32-E72D297353CC}">
              <c16:uniqueId val="{00000000-49D6-4537-AC34-564312D47C9A}"/>
            </c:ext>
          </c:extLst>
        </c:ser>
        <c:dLbls>
          <c:showLegendKey val="0"/>
          <c:showVal val="0"/>
          <c:showCatName val="0"/>
          <c:showSerName val="0"/>
          <c:showPercent val="0"/>
          <c:showBubbleSize val="0"/>
        </c:dLbls>
        <c:gapWidth val="219"/>
        <c:overlap val="-27"/>
        <c:axId val="1227316496"/>
        <c:axId val="1227320104"/>
      </c:barChart>
      <c:catAx>
        <c:axId val="1227316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320104"/>
        <c:crosses val="autoZero"/>
        <c:auto val="1"/>
        <c:lblAlgn val="ctr"/>
        <c:lblOffset val="100"/>
        <c:noMultiLvlLbl val="0"/>
      </c:catAx>
      <c:valAx>
        <c:axId val="1227320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316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MBD!$O$26</c:f>
              <c:strCache>
                <c:ptCount val="1"/>
                <c:pt idx="0">
                  <c:v>MBD_abs_Grear2</c:v>
                </c:pt>
              </c:strCache>
            </c:strRef>
          </c:tx>
          <c:spPr>
            <a:solidFill>
              <a:schemeClr val="accent1"/>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1-8024-4C56-B26A-9EFE39719010}"/>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5-8024-4C56-B26A-9EFE39719010}"/>
              </c:ext>
            </c:extLst>
          </c:dPt>
          <c:dPt>
            <c:idx val="15"/>
            <c:invertIfNegative val="0"/>
            <c:bubble3D val="0"/>
            <c:spPr>
              <a:solidFill>
                <a:schemeClr val="accent6"/>
              </a:solidFill>
              <a:ln>
                <a:noFill/>
              </a:ln>
              <a:effectLst/>
            </c:spPr>
            <c:extLst>
              <c:ext xmlns:c16="http://schemas.microsoft.com/office/drawing/2014/chart" uri="{C3380CC4-5D6E-409C-BE32-E72D297353CC}">
                <c16:uniqueId val="{00000003-8024-4C56-B26A-9EFE39719010}"/>
              </c:ext>
            </c:extLst>
          </c:dPt>
          <c:dPt>
            <c:idx val="16"/>
            <c:invertIfNegative val="0"/>
            <c:bubble3D val="0"/>
            <c:spPr>
              <a:solidFill>
                <a:schemeClr val="accent6"/>
              </a:solidFill>
              <a:ln>
                <a:noFill/>
              </a:ln>
              <a:effectLst/>
            </c:spPr>
            <c:extLst>
              <c:ext xmlns:c16="http://schemas.microsoft.com/office/drawing/2014/chart" uri="{C3380CC4-5D6E-409C-BE32-E72D297353CC}">
                <c16:uniqueId val="{00000002-8024-4C56-B26A-9EFE39719010}"/>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4-8024-4C56-B26A-9EFE39719010}"/>
              </c:ext>
            </c:extLst>
          </c:dPt>
          <c:cat>
            <c:strRef>
              <c:f>MBD!$N$27:$N$44</c:f>
              <c:strCache>
                <c:ptCount val="18"/>
                <c:pt idx="0">
                  <c:v>A04</c:v>
                </c:pt>
                <c:pt idx="1">
                  <c:v>S01</c:v>
                </c:pt>
                <c:pt idx="2">
                  <c:v>S05</c:v>
                </c:pt>
                <c:pt idx="3">
                  <c:v>S02</c:v>
                </c:pt>
                <c:pt idx="4">
                  <c:v>S07</c:v>
                </c:pt>
                <c:pt idx="5">
                  <c:v>T02</c:v>
                </c:pt>
                <c:pt idx="6">
                  <c:v>0</c:v>
                </c:pt>
                <c:pt idx="7">
                  <c:v>W01</c:v>
                </c:pt>
                <c:pt idx="8">
                  <c:v>W02</c:v>
                </c:pt>
                <c:pt idx="9">
                  <c:v>W03</c:v>
                </c:pt>
                <c:pt idx="10">
                  <c:v>S03</c:v>
                </c:pt>
                <c:pt idx="11">
                  <c:v>S04</c:v>
                </c:pt>
                <c:pt idx="12">
                  <c:v>T03</c:v>
                </c:pt>
                <c:pt idx="13">
                  <c:v>T04</c:v>
                </c:pt>
                <c:pt idx="14">
                  <c:v>T01</c:v>
                </c:pt>
                <c:pt idx="15">
                  <c:v>A01</c:v>
                </c:pt>
                <c:pt idx="16">
                  <c:v>A02</c:v>
                </c:pt>
                <c:pt idx="17">
                  <c:v>A03</c:v>
                </c:pt>
              </c:strCache>
            </c:strRef>
          </c:cat>
          <c:val>
            <c:numRef>
              <c:f>MBD!$O$27:$O$44</c:f>
              <c:numCache>
                <c:formatCode>General</c:formatCode>
                <c:ptCount val="18"/>
                <c:pt idx="0">
                  <c:v>-19.717697909999998</c:v>
                </c:pt>
                <c:pt idx="1">
                  <c:v>-16.14306912</c:v>
                </c:pt>
                <c:pt idx="2">
                  <c:v>-16.14306912</c:v>
                </c:pt>
                <c:pt idx="3">
                  <c:v>-15.827656940000001</c:v>
                </c:pt>
                <c:pt idx="4">
                  <c:v>-15.827656940000001</c:v>
                </c:pt>
                <c:pt idx="5">
                  <c:v>-15.716352540000001</c:v>
                </c:pt>
                <c:pt idx="6">
                  <c:v>-15.715857359999999</c:v>
                </c:pt>
                <c:pt idx="7">
                  <c:v>-15.715857359999999</c:v>
                </c:pt>
                <c:pt idx="8">
                  <c:v>-15.715857359999999</c:v>
                </c:pt>
                <c:pt idx="9">
                  <c:v>-15.715857359999999</c:v>
                </c:pt>
                <c:pt idx="10">
                  <c:v>-15.715857359999999</c:v>
                </c:pt>
                <c:pt idx="11">
                  <c:v>-15.715857359999999</c:v>
                </c:pt>
                <c:pt idx="12">
                  <c:v>-15.71585528</c:v>
                </c:pt>
                <c:pt idx="13">
                  <c:v>-15.71585528</c:v>
                </c:pt>
                <c:pt idx="14">
                  <c:v>-15.715847719999999</c:v>
                </c:pt>
                <c:pt idx="15">
                  <c:v>-15.635357259999999</c:v>
                </c:pt>
                <c:pt idx="16">
                  <c:v>-14.62417853</c:v>
                </c:pt>
                <c:pt idx="17">
                  <c:v>-9.8229441039999994</c:v>
                </c:pt>
              </c:numCache>
            </c:numRef>
          </c:val>
          <c:extLst>
            <c:ext xmlns:c16="http://schemas.microsoft.com/office/drawing/2014/chart" uri="{C3380CC4-5D6E-409C-BE32-E72D297353CC}">
              <c16:uniqueId val="{00000000-8024-4C56-B26A-9EFE39719010}"/>
            </c:ext>
          </c:extLst>
        </c:ser>
        <c:dLbls>
          <c:showLegendKey val="0"/>
          <c:showVal val="0"/>
          <c:showCatName val="0"/>
          <c:showSerName val="0"/>
          <c:showPercent val="0"/>
          <c:showBubbleSize val="0"/>
        </c:dLbls>
        <c:gapWidth val="219"/>
        <c:overlap val="-27"/>
        <c:axId val="1227335520"/>
        <c:axId val="1227333224"/>
      </c:barChart>
      <c:catAx>
        <c:axId val="122733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333224"/>
        <c:crosses val="autoZero"/>
        <c:auto val="1"/>
        <c:lblAlgn val="ctr"/>
        <c:lblOffset val="100"/>
        <c:noMultiLvlLbl val="0"/>
      </c:catAx>
      <c:valAx>
        <c:axId val="1227333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733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MBD!$R$26</c:f>
              <c:strCache>
                <c:ptCount val="1"/>
                <c:pt idx="0">
                  <c:v>MBD_abs_Grear4</c:v>
                </c:pt>
              </c:strCache>
            </c:strRef>
          </c:tx>
          <c:spPr>
            <a:solidFill>
              <a:schemeClr val="accent1"/>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1-26E2-44CD-BBD2-4F59479E3138}"/>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5-26E2-44CD-BBD2-4F59479E3138}"/>
              </c:ext>
            </c:extLst>
          </c:dPt>
          <c:dPt>
            <c:idx val="15"/>
            <c:invertIfNegative val="0"/>
            <c:bubble3D val="0"/>
            <c:spPr>
              <a:solidFill>
                <a:schemeClr val="accent6"/>
              </a:solidFill>
              <a:ln>
                <a:noFill/>
              </a:ln>
              <a:effectLst/>
            </c:spPr>
            <c:extLst>
              <c:ext xmlns:c16="http://schemas.microsoft.com/office/drawing/2014/chart" uri="{C3380CC4-5D6E-409C-BE32-E72D297353CC}">
                <c16:uniqueId val="{00000002-26E2-44CD-BBD2-4F59479E3138}"/>
              </c:ext>
            </c:extLst>
          </c:dPt>
          <c:dPt>
            <c:idx val="16"/>
            <c:invertIfNegative val="0"/>
            <c:bubble3D val="0"/>
            <c:spPr>
              <a:solidFill>
                <a:schemeClr val="accent6"/>
              </a:solidFill>
              <a:ln>
                <a:noFill/>
              </a:ln>
              <a:effectLst/>
            </c:spPr>
            <c:extLst>
              <c:ext xmlns:c16="http://schemas.microsoft.com/office/drawing/2014/chart" uri="{C3380CC4-5D6E-409C-BE32-E72D297353CC}">
                <c16:uniqueId val="{00000003-26E2-44CD-BBD2-4F59479E3138}"/>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4-26E2-44CD-BBD2-4F59479E3138}"/>
              </c:ext>
            </c:extLst>
          </c:dPt>
          <c:cat>
            <c:strRef>
              <c:f>MBD!$Q$27:$Q$44</c:f>
              <c:strCache>
                <c:ptCount val="18"/>
                <c:pt idx="0">
                  <c:v>A04</c:v>
                </c:pt>
                <c:pt idx="1">
                  <c:v>S01</c:v>
                </c:pt>
                <c:pt idx="2">
                  <c:v>S05</c:v>
                </c:pt>
                <c:pt idx="3">
                  <c:v>S02</c:v>
                </c:pt>
                <c:pt idx="4">
                  <c:v>S07</c:v>
                </c:pt>
                <c:pt idx="5">
                  <c:v>T02</c:v>
                </c:pt>
                <c:pt idx="6">
                  <c:v>0</c:v>
                </c:pt>
                <c:pt idx="7">
                  <c:v>W01</c:v>
                </c:pt>
                <c:pt idx="8">
                  <c:v>W02</c:v>
                </c:pt>
                <c:pt idx="9">
                  <c:v>W03</c:v>
                </c:pt>
                <c:pt idx="10">
                  <c:v>S03</c:v>
                </c:pt>
                <c:pt idx="11">
                  <c:v>S04</c:v>
                </c:pt>
                <c:pt idx="12">
                  <c:v>T03</c:v>
                </c:pt>
                <c:pt idx="13">
                  <c:v>T04</c:v>
                </c:pt>
                <c:pt idx="14">
                  <c:v>T01</c:v>
                </c:pt>
                <c:pt idx="15">
                  <c:v>A01</c:v>
                </c:pt>
                <c:pt idx="16">
                  <c:v>A02</c:v>
                </c:pt>
                <c:pt idx="17">
                  <c:v>A03</c:v>
                </c:pt>
              </c:strCache>
            </c:strRef>
          </c:cat>
          <c:val>
            <c:numRef>
              <c:f>MBD!$R$27:$R$44</c:f>
              <c:numCache>
                <c:formatCode>General</c:formatCode>
                <c:ptCount val="18"/>
                <c:pt idx="0">
                  <c:v>-19.236640680000001</c:v>
                </c:pt>
                <c:pt idx="1">
                  <c:v>-15.64890035</c:v>
                </c:pt>
                <c:pt idx="2">
                  <c:v>-15.64890035</c:v>
                </c:pt>
                <c:pt idx="3">
                  <c:v>-15.342151429999999</c:v>
                </c:pt>
                <c:pt idx="4">
                  <c:v>-15.342151429999999</c:v>
                </c:pt>
                <c:pt idx="5">
                  <c:v>-15.22762451</c:v>
                </c:pt>
                <c:pt idx="6">
                  <c:v>-15.22758908</c:v>
                </c:pt>
                <c:pt idx="7">
                  <c:v>-15.22758908</c:v>
                </c:pt>
                <c:pt idx="8">
                  <c:v>-15.22758908</c:v>
                </c:pt>
                <c:pt idx="9">
                  <c:v>-15.22758908</c:v>
                </c:pt>
                <c:pt idx="10">
                  <c:v>-15.22758908</c:v>
                </c:pt>
                <c:pt idx="11">
                  <c:v>-15.22758908</c:v>
                </c:pt>
                <c:pt idx="12">
                  <c:v>-15.227586369999999</c:v>
                </c:pt>
                <c:pt idx="13">
                  <c:v>-15.227586369999999</c:v>
                </c:pt>
                <c:pt idx="14">
                  <c:v>-15.22757936</c:v>
                </c:pt>
                <c:pt idx="15">
                  <c:v>-15.130510790000001</c:v>
                </c:pt>
                <c:pt idx="16">
                  <c:v>-14.10211376</c:v>
                </c:pt>
                <c:pt idx="17">
                  <c:v>-9.2343735230000004</c:v>
                </c:pt>
              </c:numCache>
            </c:numRef>
          </c:val>
          <c:extLst>
            <c:ext xmlns:c16="http://schemas.microsoft.com/office/drawing/2014/chart" uri="{C3380CC4-5D6E-409C-BE32-E72D297353CC}">
              <c16:uniqueId val="{00000000-26E2-44CD-BBD2-4F59479E3138}"/>
            </c:ext>
          </c:extLst>
        </c:ser>
        <c:dLbls>
          <c:showLegendKey val="0"/>
          <c:showVal val="0"/>
          <c:showCatName val="0"/>
          <c:showSerName val="0"/>
          <c:showPercent val="0"/>
          <c:showBubbleSize val="0"/>
        </c:dLbls>
        <c:gapWidth val="219"/>
        <c:overlap val="-27"/>
        <c:axId val="1240115368"/>
        <c:axId val="1240119304"/>
      </c:barChart>
      <c:catAx>
        <c:axId val="1240115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0119304"/>
        <c:crosses val="autoZero"/>
        <c:auto val="1"/>
        <c:lblAlgn val="ctr"/>
        <c:lblOffset val="100"/>
        <c:noMultiLvlLbl val="0"/>
      </c:catAx>
      <c:valAx>
        <c:axId val="1240119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0115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0.06948</cdr:x>
      <cdr:y>0.64401</cdr:y>
    </cdr:from>
    <cdr:to>
      <cdr:x>0.96518</cdr:x>
      <cdr:y>0.64401</cdr:y>
    </cdr:to>
    <cdr:cxnSp macro="">
      <cdr:nvCxnSpPr>
        <cdr:cNvPr id="3" name="Straight Connector 2">
          <a:extLst xmlns:a="http://schemas.openxmlformats.org/drawingml/2006/main">
            <a:ext uri="{FF2B5EF4-FFF2-40B4-BE49-F238E27FC236}">
              <a16:creationId xmlns:a16="http://schemas.microsoft.com/office/drawing/2014/main" id="{50FD044F-2985-E9AE-F3ED-B0000877E492}"/>
            </a:ext>
          </a:extLst>
        </cdr:cNvPr>
        <cdr:cNvCxnSpPr/>
      </cdr:nvCxnSpPr>
      <cdr:spPr>
        <a:xfrm xmlns:a="http://schemas.openxmlformats.org/drawingml/2006/main">
          <a:off x="385805" y="1921850"/>
          <a:ext cx="4973934" cy="0"/>
        </a:xfrm>
        <a:prstGeom xmlns:a="http://schemas.openxmlformats.org/drawingml/2006/main" prst="line">
          <a:avLst/>
        </a:prstGeom>
        <a:ln xmlns:a="http://schemas.openxmlformats.org/drawingml/2006/main">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AED80-C90C-437E-B0D8-311CE2830049}"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B21A8-1A9E-4E11-A94C-2BD85C29D06E}" type="slidenum">
              <a:rPr lang="en-US" smtClean="0"/>
              <a:t>‹#›</a:t>
            </a:fld>
            <a:endParaRPr lang="en-US"/>
          </a:p>
        </p:txBody>
      </p:sp>
    </p:spTree>
    <p:extLst>
      <p:ext uri="{BB962C8B-B14F-4D97-AF65-F5344CB8AC3E}">
        <p14:creationId xmlns:p14="http://schemas.microsoft.com/office/powerpoint/2010/main" val="2723170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instrumental uncertainty of sensor for global quantities are similar to instrumental </a:t>
            </a:r>
            <a:r>
              <a:rPr lang="en-US" dirty="0" err="1"/>
              <a:t>uncertianties</a:t>
            </a:r>
            <a:r>
              <a:rPr lang="en-US" dirty="0"/>
              <a:t> for POA quantities so the </a:t>
            </a:r>
            <a:r>
              <a:rPr lang="en-US" dirty="0" err="1"/>
              <a:t>differnece</a:t>
            </a:r>
            <a:r>
              <a:rPr lang="en-US" dirty="0"/>
              <a:t> between two methods come to the sky modeling</a:t>
            </a:r>
          </a:p>
          <a:p>
            <a:endParaRPr lang="en-US" dirty="0"/>
          </a:p>
          <a:p>
            <a:r>
              <a:rPr lang="en-US" dirty="0"/>
              <a:t>First principles basis conclusion that closer to right answer by measuring at POA. </a:t>
            </a:r>
          </a:p>
        </p:txBody>
      </p:sp>
      <p:sp>
        <p:nvSpPr>
          <p:cNvPr id="4" name="Slide Number Placeholder 3"/>
          <p:cNvSpPr>
            <a:spLocks noGrp="1"/>
          </p:cNvSpPr>
          <p:nvPr>
            <p:ph type="sldNum" sz="quarter" idx="5"/>
          </p:nvPr>
        </p:nvSpPr>
        <p:spPr/>
        <p:txBody>
          <a:bodyPr/>
          <a:lstStyle/>
          <a:p>
            <a:fld id="{952B21A8-1A9E-4E11-A94C-2BD85C29D06E}" type="slidenum">
              <a:rPr lang="en-US" smtClean="0"/>
              <a:t>9</a:t>
            </a:fld>
            <a:endParaRPr lang="en-US"/>
          </a:p>
        </p:txBody>
      </p:sp>
    </p:spTree>
    <p:extLst>
      <p:ext uri="{BB962C8B-B14F-4D97-AF65-F5344CB8AC3E}">
        <p14:creationId xmlns:p14="http://schemas.microsoft.com/office/powerpoint/2010/main" val="289120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thesource.nrel.gov/publishing/disclaimers.html"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FC1FC-49CC-7D62-2E35-26177DE05A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59A012-0182-D688-B05B-5F2D373BD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F2054E-24CE-732D-9545-D5BE0FF923DF}"/>
              </a:ext>
            </a:extLst>
          </p:cNvPr>
          <p:cNvSpPr>
            <a:spLocks noGrp="1"/>
          </p:cNvSpPr>
          <p:nvPr>
            <p:ph type="dt" sz="half" idx="10"/>
          </p:nvPr>
        </p:nvSpPr>
        <p:spPr/>
        <p:txBody>
          <a:bodyPr/>
          <a:lstStyle/>
          <a:p>
            <a:fld id="{C6880BC9-6F4D-476F-B02C-7D6336B21B79}" type="datetimeFigureOut">
              <a:rPr lang="en-US" smtClean="0"/>
              <a:t>1/19/2023</a:t>
            </a:fld>
            <a:endParaRPr lang="en-US"/>
          </a:p>
        </p:txBody>
      </p:sp>
      <p:sp>
        <p:nvSpPr>
          <p:cNvPr id="5" name="Footer Placeholder 4">
            <a:extLst>
              <a:ext uri="{FF2B5EF4-FFF2-40B4-BE49-F238E27FC236}">
                <a16:creationId xmlns:a16="http://schemas.microsoft.com/office/drawing/2014/main" id="{D90CA67B-8887-935F-AFFD-CBA0C39B5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F93AB-61E9-5A96-68A3-9300E45BF265}"/>
              </a:ext>
            </a:extLst>
          </p:cNvPr>
          <p:cNvSpPr>
            <a:spLocks noGrp="1"/>
          </p:cNvSpPr>
          <p:nvPr>
            <p:ph type="sldNum" sz="quarter" idx="12"/>
          </p:nvPr>
        </p:nvSpPr>
        <p:spPr/>
        <p:txBody>
          <a:bodyPr/>
          <a:lstStyle/>
          <a:p>
            <a:fld id="{EA44A679-3746-4BE1-9F12-4868E17EFF1B}" type="slidenum">
              <a:rPr lang="en-US" smtClean="0"/>
              <a:t>‹#›</a:t>
            </a:fld>
            <a:endParaRPr lang="en-US"/>
          </a:p>
        </p:txBody>
      </p:sp>
    </p:spTree>
    <p:extLst>
      <p:ext uri="{BB962C8B-B14F-4D97-AF65-F5344CB8AC3E}">
        <p14:creationId xmlns:p14="http://schemas.microsoft.com/office/powerpoint/2010/main" val="1748081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DCFE-8C81-D6E6-7928-C82A0501A3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80333D-8FC3-9181-D70A-6CA683A536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94599-9CCB-7D0C-76B6-C022876371C6}"/>
              </a:ext>
            </a:extLst>
          </p:cNvPr>
          <p:cNvSpPr>
            <a:spLocks noGrp="1"/>
          </p:cNvSpPr>
          <p:nvPr>
            <p:ph type="dt" sz="half" idx="10"/>
          </p:nvPr>
        </p:nvSpPr>
        <p:spPr/>
        <p:txBody>
          <a:bodyPr/>
          <a:lstStyle/>
          <a:p>
            <a:fld id="{C6880BC9-6F4D-476F-B02C-7D6336B21B79}" type="datetimeFigureOut">
              <a:rPr lang="en-US" smtClean="0"/>
              <a:t>1/19/2023</a:t>
            </a:fld>
            <a:endParaRPr lang="en-US"/>
          </a:p>
        </p:txBody>
      </p:sp>
      <p:sp>
        <p:nvSpPr>
          <p:cNvPr id="5" name="Footer Placeholder 4">
            <a:extLst>
              <a:ext uri="{FF2B5EF4-FFF2-40B4-BE49-F238E27FC236}">
                <a16:creationId xmlns:a16="http://schemas.microsoft.com/office/drawing/2014/main" id="{0D41D8D2-817B-8E2B-4862-F7FFB8AC6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F5F1-5745-1E60-3559-D9AB17E3905C}"/>
              </a:ext>
            </a:extLst>
          </p:cNvPr>
          <p:cNvSpPr>
            <a:spLocks noGrp="1"/>
          </p:cNvSpPr>
          <p:nvPr>
            <p:ph type="sldNum" sz="quarter" idx="12"/>
          </p:nvPr>
        </p:nvSpPr>
        <p:spPr/>
        <p:txBody>
          <a:bodyPr/>
          <a:lstStyle/>
          <a:p>
            <a:fld id="{EA44A679-3746-4BE1-9F12-4868E17EFF1B}" type="slidenum">
              <a:rPr lang="en-US" smtClean="0"/>
              <a:t>‹#›</a:t>
            </a:fld>
            <a:endParaRPr lang="en-US"/>
          </a:p>
        </p:txBody>
      </p:sp>
    </p:spTree>
    <p:extLst>
      <p:ext uri="{BB962C8B-B14F-4D97-AF65-F5344CB8AC3E}">
        <p14:creationId xmlns:p14="http://schemas.microsoft.com/office/powerpoint/2010/main" val="351599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0BA8C2-69AA-15A4-EA4D-8AC24E4ECD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C70B4C-48D8-4BC7-41C9-DD37FF8AD4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EA63A-50B6-DD22-4BBB-6FACB7CF61C0}"/>
              </a:ext>
            </a:extLst>
          </p:cNvPr>
          <p:cNvSpPr>
            <a:spLocks noGrp="1"/>
          </p:cNvSpPr>
          <p:nvPr>
            <p:ph type="dt" sz="half" idx="10"/>
          </p:nvPr>
        </p:nvSpPr>
        <p:spPr/>
        <p:txBody>
          <a:bodyPr/>
          <a:lstStyle/>
          <a:p>
            <a:fld id="{C6880BC9-6F4D-476F-B02C-7D6336B21B79}" type="datetimeFigureOut">
              <a:rPr lang="en-US" smtClean="0"/>
              <a:t>1/19/2023</a:t>
            </a:fld>
            <a:endParaRPr lang="en-US"/>
          </a:p>
        </p:txBody>
      </p:sp>
      <p:sp>
        <p:nvSpPr>
          <p:cNvPr id="5" name="Footer Placeholder 4">
            <a:extLst>
              <a:ext uri="{FF2B5EF4-FFF2-40B4-BE49-F238E27FC236}">
                <a16:creationId xmlns:a16="http://schemas.microsoft.com/office/drawing/2014/main" id="{CA4C3EB1-F692-34D2-9EDE-EBC23DB129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B1812-6036-F91B-D042-13D5BDA94C02}"/>
              </a:ext>
            </a:extLst>
          </p:cNvPr>
          <p:cNvSpPr>
            <a:spLocks noGrp="1"/>
          </p:cNvSpPr>
          <p:nvPr>
            <p:ph type="sldNum" sz="quarter" idx="12"/>
          </p:nvPr>
        </p:nvSpPr>
        <p:spPr/>
        <p:txBody>
          <a:bodyPr/>
          <a:lstStyle/>
          <a:p>
            <a:fld id="{EA44A679-3746-4BE1-9F12-4868E17EFF1B}" type="slidenum">
              <a:rPr lang="en-US" smtClean="0"/>
              <a:t>‹#›</a:t>
            </a:fld>
            <a:endParaRPr lang="en-US"/>
          </a:p>
        </p:txBody>
      </p:sp>
    </p:spTree>
    <p:extLst>
      <p:ext uri="{BB962C8B-B14F-4D97-AF65-F5344CB8AC3E}">
        <p14:creationId xmlns:p14="http://schemas.microsoft.com/office/powerpoint/2010/main" val="2140508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D0B5D6-19C6-C240-8A4A-D91733D837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724673" y="332546"/>
            <a:ext cx="8069577" cy="3872137"/>
          </a:xfrm>
          <a:prstGeom prst="rect">
            <a:avLst/>
          </a:prstGeom>
          <a:ln>
            <a:solidFill>
              <a:schemeClr val="tx1">
                <a:lumMod val="20000"/>
                <a:lumOff val="80000"/>
              </a:schemeClr>
            </a:solidFill>
          </a:ln>
        </p:spPr>
      </p:pic>
      <p:sp>
        <p:nvSpPr>
          <p:cNvPr id="9" name="TextBox 8">
            <a:extLst>
              <a:ext uri="{FF2B5EF4-FFF2-40B4-BE49-F238E27FC236}">
                <a16:creationId xmlns:a16="http://schemas.microsoft.com/office/drawing/2014/main" id="{6A94802A-09A8-9E4E-AB4D-1EBB9F228F21}"/>
              </a:ext>
            </a:extLst>
          </p:cNvPr>
          <p:cNvSpPr txBox="1"/>
          <p:nvPr userDrawn="1"/>
        </p:nvSpPr>
        <p:spPr>
          <a:xfrm>
            <a:off x="320441" y="187394"/>
            <a:ext cx="3342769" cy="3929987"/>
          </a:xfrm>
          <a:prstGeom prst="rect">
            <a:avLst/>
          </a:prstGeom>
          <a:noFill/>
        </p:spPr>
        <p:txBody>
          <a:bodyPr wrap="square" rtlCol="0">
            <a:spAutoFit/>
          </a:bodyPr>
          <a:lstStyle/>
          <a:p>
            <a:pPr algn="l"/>
            <a:r>
              <a:rPr lang="en-US" sz="2267" b="1" i="1">
                <a:solidFill>
                  <a:srgbClr val="FF0000"/>
                </a:solidFill>
              </a:rPr>
              <a:t>PC Users:</a:t>
            </a:r>
          </a:p>
          <a:p>
            <a:pPr algn="l"/>
            <a:r>
              <a:rPr lang="en-US" sz="2267" i="1">
                <a:solidFill>
                  <a:srgbClr val="FF0000"/>
                </a:solidFill>
              </a:rPr>
              <a:t>Microsoft PowerPoint for Windows has default settings that continually compress images. To avoid loss</a:t>
            </a:r>
            <a:r>
              <a:rPr lang="en-US" sz="2267" i="1" baseline="0">
                <a:solidFill>
                  <a:srgbClr val="FF0000"/>
                </a:solidFill>
              </a:rPr>
              <a:t> of quality </a:t>
            </a:r>
            <a:r>
              <a:rPr lang="en-US" sz="2267" i="1">
                <a:solidFill>
                  <a:srgbClr val="FF0000"/>
                </a:solidFill>
              </a:rPr>
              <a:t>for photos and graphics within this presentation file,</a:t>
            </a:r>
            <a:r>
              <a:rPr lang="en-US" sz="2267" i="1" baseline="0">
                <a:solidFill>
                  <a:srgbClr val="FF0000"/>
                </a:solidFill>
              </a:rPr>
              <a:t> </a:t>
            </a:r>
            <a:r>
              <a:rPr lang="en-US" sz="2267" i="1">
                <a:solidFill>
                  <a:srgbClr val="FF0000"/>
                </a:solidFill>
              </a:rPr>
              <a:t>please follow these</a:t>
            </a:r>
            <a:r>
              <a:rPr lang="en-US" sz="2267" i="1" baseline="0">
                <a:solidFill>
                  <a:srgbClr val="FF0000"/>
                </a:solidFill>
              </a:rPr>
              <a:t> instructions </a:t>
            </a:r>
            <a:r>
              <a:rPr lang="en-US" sz="2267" i="1">
                <a:solidFill>
                  <a:srgbClr val="FF0000"/>
                </a:solidFill>
              </a:rPr>
              <a:t>to change your software settings.</a:t>
            </a:r>
            <a:endParaRPr lang="en-US" sz="2267"/>
          </a:p>
        </p:txBody>
      </p:sp>
      <p:sp>
        <p:nvSpPr>
          <p:cNvPr id="10" name="Rectangle 9">
            <a:extLst>
              <a:ext uri="{FF2B5EF4-FFF2-40B4-BE49-F238E27FC236}">
                <a16:creationId xmlns:a16="http://schemas.microsoft.com/office/drawing/2014/main" id="{CBA3EC89-8FD7-AD49-87E0-02D7F2DF5F59}"/>
              </a:ext>
            </a:extLst>
          </p:cNvPr>
          <p:cNvSpPr/>
          <p:nvPr userDrawn="1"/>
        </p:nvSpPr>
        <p:spPr>
          <a:xfrm>
            <a:off x="0" y="4453108"/>
            <a:ext cx="12192000" cy="16428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AB1BB405-73FA-544A-9D06-35DD6B110F85}"/>
              </a:ext>
            </a:extLst>
          </p:cNvPr>
          <p:cNvSpPr txBox="1"/>
          <p:nvPr userDrawn="1"/>
        </p:nvSpPr>
        <p:spPr>
          <a:xfrm>
            <a:off x="2012410" y="4547623"/>
            <a:ext cx="9277583" cy="1446358"/>
          </a:xfrm>
          <a:prstGeom prst="rect">
            <a:avLst/>
          </a:prstGeom>
          <a:noFill/>
        </p:spPr>
        <p:txBody>
          <a:bodyPr wrap="square" rtlCol="0">
            <a:spAutoFit/>
          </a:bodyPr>
          <a:lstStyle/>
          <a:p>
            <a:pPr algn="l"/>
            <a:r>
              <a:rPr lang="en-US" sz="2133" b="1" i="0" u="none" strike="noStrike" kern="1200">
                <a:solidFill>
                  <a:schemeClr val="bg1"/>
                </a:solidFill>
                <a:effectLst/>
                <a:latin typeface="+mn-lt"/>
                <a:ea typeface="+mn-ea"/>
                <a:cs typeface="+mn-cs"/>
              </a:rPr>
              <a:t>Note: </a:t>
            </a:r>
            <a:r>
              <a:rPr lang="en-US" sz="2133" b="0" i="0" u="none" strike="noStrike" kern="1200">
                <a:solidFill>
                  <a:schemeClr val="bg1"/>
                </a:solidFill>
                <a:effectLst/>
                <a:latin typeface="+mn-lt"/>
                <a:ea typeface="+mn-ea"/>
                <a:cs typeface="+mn-cs"/>
              </a:rPr>
              <a:t>To view and access all available template examples and change the title slide background image, click on </a:t>
            </a:r>
            <a:r>
              <a:rPr lang="en-US" sz="2133" b="0" i="1" u="none" strike="noStrike" kern="1200">
                <a:solidFill>
                  <a:schemeClr val="bg1"/>
                </a:solidFill>
                <a:effectLst/>
                <a:latin typeface="+mn-lt"/>
                <a:ea typeface="+mn-ea"/>
                <a:cs typeface="+mn-cs"/>
              </a:rPr>
              <a:t>View &gt; Slide Master</a:t>
            </a:r>
            <a:r>
              <a:rPr lang="en-US" sz="2133" b="0" i="0" u="none" strike="noStrike" kern="1200">
                <a:solidFill>
                  <a:schemeClr val="bg1"/>
                </a:solidFill>
                <a:effectLst/>
                <a:latin typeface="+mn-lt"/>
                <a:ea typeface="+mn-ea"/>
                <a:cs typeface="+mn-cs"/>
              </a:rPr>
              <a:t>. Be sure to close out of the Master slide view when working on slide content by clicking on </a:t>
            </a:r>
            <a:r>
              <a:rPr lang="en-US" sz="2133" b="0" i="1" u="none" strike="noStrike" kern="1200">
                <a:solidFill>
                  <a:schemeClr val="bg1"/>
                </a:solidFill>
                <a:effectLst/>
                <a:latin typeface="+mn-lt"/>
                <a:ea typeface="+mn-ea"/>
                <a:cs typeface="+mn-cs"/>
              </a:rPr>
              <a:t>View &gt; Normal</a:t>
            </a:r>
            <a:r>
              <a:rPr lang="en-US" sz="2133" b="0" i="0" u="none" strike="noStrike" kern="1200">
                <a:solidFill>
                  <a:schemeClr val="bg1"/>
                </a:solidFill>
                <a:effectLst/>
                <a:latin typeface="+mn-lt"/>
                <a:ea typeface="+mn-ea"/>
                <a:cs typeface="+mn-cs"/>
              </a:rPr>
              <a:t>. Full frame photo size is </a:t>
            </a:r>
            <a:r>
              <a:rPr lang="en-US" sz="2400" b="0" i="0" u="none" strike="noStrike" kern="1200">
                <a:solidFill>
                  <a:schemeClr val="bg1"/>
                </a:solidFill>
                <a:effectLst/>
                <a:latin typeface="+mn-lt"/>
                <a:ea typeface="+mn-ea"/>
                <a:cs typeface="+mn-cs"/>
              </a:rPr>
              <a:t>10” x 5.63”</a:t>
            </a:r>
            <a:r>
              <a:rPr lang="en-US" sz="2133" b="0" i="0" u="none" strike="noStrike" kern="1200">
                <a:solidFill>
                  <a:schemeClr val="bg1"/>
                </a:solidFill>
                <a:effectLst/>
                <a:latin typeface="+mn-lt"/>
                <a:ea typeface="+mn-ea"/>
                <a:cs typeface="+mn-cs"/>
              </a:rPr>
              <a:t>or </a:t>
            </a:r>
            <a:r>
              <a:rPr lang="en-US" sz="2400" b="0" i="0" u="none" strike="noStrike" kern="1200">
                <a:solidFill>
                  <a:schemeClr val="bg1"/>
                </a:solidFill>
                <a:effectLst/>
                <a:latin typeface="+mn-lt"/>
                <a:ea typeface="+mn-ea"/>
                <a:cs typeface="+mn-cs"/>
              </a:rPr>
              <a:t>1500 pixels x 844 pixels </a:t>
            </a:r>
            <a:r>
              <a:rPr lang="en-US" sz="2133" b="0" i="0" u="none" strike="noStrike" kern="1200">
                <a:solidFill>
                  <a:schemeClr val="bg1"/>
                </a:solidFill>
                <a:effectLst/>
                <a:latin typeface="+mn-lt"/>
                <a:ea typeface="+mn-ea"/>
                <a:cs typeface="+mn-cs"/>
              </a:rPr>
              <a:t>@ 150 DPI.</a:t>
            </a:r>
            <a:endParaRPr lang="en-US" sz="2133" i="0">
              <a:solidFill>
                <a:schemeClr val="bg1"/>
              </a:solidFill>
            </a:endParaRPr>
          </a:p>
        </p:txBody>
      </p:sp>
      <p:sp>
        <p:nvSpPr>
          <p:cNvPr id="12" name="Oval 11">
            <a:extLst>
              <a:ext uri="{FF2B5EF4-FFF2-40B4-BE49-F238E27FC236}">
                <a16:creationId xmlns:a16="http://schemas.microsoft.com/office/drawing/2014/main" id="{3056F585-18BE-674F-A94A-18D71683402A}"/>
              </a:ext>
            </a:extLst>
          </p:cNvPr>
          <p:cNvSpPr/>
          <p:nvPr userDrawn="1"/>
        </p:nvSpPr>
        <p:spPr>
          <a:xfrm>
            <a:off x="522515" y="4713515"/>
            <a:ext cx="1121228" cy="1121228"/>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73AEB9E5-6B41-3742-B632-83E2CC8D1741}"/>
              </a:ext>
            </a:extLst>
          </p:cNvPr>
          <p:cNvSpPr txBox="1"/>
          <p:nvPr userDrawn="1"/>
        </p:nvSpPr>
        <p:spPr>
          <a:xfrm>
            <a:off x="661308" y="4402722"/>
            <a:ext cx="800101" cy="1733680"/>
          </a:xfrm>
          <a:prstGeom prst="rect">
            <a:avLst/>
          </a:prstGeom>
          <a:noFill/>
        </p:spPr>
        <p:txBody>
          <a:bodyPr wrap="square" rtlCol="0">
            <a:spAutoFit/>
          </a:bodyPr>
          <a:lstStyle/>
          <a:p>
            <a:pPr algn="ctr"/>
            <a:r>
              <a:rPr lang="en-US" sz="10666" b="1"/>
              <a:t>!</a:t>
            </a:r>
          </a:p>
        </p:txBody>
      </p:sp>
    </p:spTree>
    <p:extLst>
      <p:ext uri="{BB962C8B-B14F-4D97-AF65-F5344CB8AC3E}">
        <p14:creationId xmlns:p14="http://schemas.microsoft.com/office/powerpoint/2010/main" val="1170731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10"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5" y="3948646"/>
            <a:ext cx="5763684" cy="1468735"/>
          </a:xfrm>
        </p:spPr>
        <p:txBody>
          <a:bodyPr>
            <a:noAutofit/>
          </a:bodyPr>
          <a:lstStyle>
            <a:lvl1pPr marL="0" indent="0">
              <a:spcBef>
                <a:spcPts val="533"/>
              </a:spcBef>
              <a:buNone/>
              <a:defRPr sz="2400" baseline="0"/>
            </a:lvl1pPr>
            <a:lvl2pPr marL="609570" indent="0">
              <a:buNone/>
              <a:defRPr/>
            </a:lvl2pPr>
            <a:lvl3pPr marL="1219140" indent="0">
              <a:buNone/>
              <a:defRPr/>
            </a:lvl3pPr>
            <a:lvl4pPr marL="1828709" indent="0">
              <a:buNone/>
              <a:defRPr/>
            </a:lvl4pPr>
            <a:lvl5pPr marL="2438278"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3272" y="2"/>
            <a:ext cx="3109189" cy="1456409"/>
          </a:xfrm>
          <a:prstGeom prst="rect">
            <a:avLst/>
          </a:prstGeom>
        </p:spPr>
      </p:pic>
    </p:spTree>
    <p:extLst>
      <p:ext uri="{BB962C8B-B14F-4D97-AF65-F5344CB8AC3E}">
        <p14:creationId xmlns:p14="http://schemas.microsoft.com/office/powerpoint/2010/main" val="2901751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5CB62F-6397-4488-9838-1347F7BE0BC7}"/>
              </a:ext>
            </a:extLst>
          </p:cNvPr>
          <p:cNvPicPr>
            <a:picLocks noChangeAspect="1"/>
          </p:cNvPicPr>
          <p:nvPr userDrawn="1"/>
        </p:nvPicPr>
        <p:blipFill rotWithShape="1">
          <a:blip r:embed="rId2">
            <a:alphaModFix/>
          </a:blip>
          <a:srcRect b="18402"/>
          <a:stretch/>
        </p:blipFill>
        <p:spPr>
          <a:xfrm>
            <a:off x="0" y="0"/>
            <a:ext cx="12449175" cy="7618691"/>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5" y="3659718"/>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3272" y="2"/>
            <a:ext cx="3109189" cy="1456409"/>
          </a:xfrm>
          <a:prstGeom prst="rect">
            <a:avLst/>
          </a:prstGeom>
        </p:spPr>
      </p:pic>
    </p:spTree>
    <p:extLst>
      <p:ext uri="{BB962C8B-B14F-4D97-AF65-F5344CB8AC3E}">
        <p14:creationId xmlns:p14="http://schemas.microsoft.com/office/powerpoint/2010/main" val="2537756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65" y="0"/>
            <a:ext cx="12192000"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5" y="3659718"/>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3272" y="2"/>
            <a:ext cx="3109189" cy="1456409"/>
          </a:xfrm>
          <a:prstGeom prst="rect">
            <a:avLst/>
          </a:prstGeom>
        </p:spPr>
      </p:pic>
    </p:spTree>
    <p:extLst>
      <p:ext uri="{BB962C8B-B14F-4D97-AF65-F5344CB8AC3E}">
        <p14:creationId xmlns:p14="http://schemas.microsoft.com/office/powerpoint/2010/main" val="740405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 Blue Background">
    <p:spTree>
      <p:nvGrpSpPr>
        <p:cNvPr id="1" name=""/>
        <p:cNvGrpSpPr/>
        <p:nvPr/>
      </p:nvGrpSpPr>
      <p:grpSpPr>
        <a:xfrm>
          <a:off x="0" y="0"/>
          <a:ext cx="0" cy="0"/>
          <a:chOff x="0" y="0"/>
          <a:chExt cx="0" cy="0"/>
        </a:xfrm>
      </p:grpSpPr>
      <p:pic>
        <p:nvPicPr>
          <p:cNvPr id="6" name="Picture 5" descr="iStock-505476426_FlareFree.jpg">
            <a:extLst>
              <a:ext uri="{FF2B5EF4-FFF2-40B4-BE49-F238E27FC236}">
                <a16:creationId xmlns:a16="http://schemas.microsoft.com/office/drawing/2014/main" id="{312AD4B6-5589-B742-BDDC-8DE22CCB22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6816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5" y="3659718"/>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3272" y="2"/>
            <a:ext cx="3109189" cy="1456409"/>
          </a:xfrm>
          <a:prstGeom prst="rect">
            <a:avLst/>
          </a:prstGeom>
        </p:spPr>
      </p:pic>
    </p:spTree>
    <p:extLst>
      <p:ext uri="{BB962C8B-B14F-4D97-AF65-F5344CB8AC3E}">
        <p14:creationId xmlns:p14="http://schemas.microsoft.com/office/powerpoint/2010/main" val="3721656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2" y="1828802"/>
            <a:ext cx="10826751" cy="4500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397845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2"/>
            <a:ext cx="7915124" cy="1209524"/>
          </a:xfrm>
        </p:spPr>
        <p:txBody>
          <a:bodyPr/>
          <a:lstStyle/>
          <a:p>
            <a:r>
              <a:rPr lang="en-US"/>
              <a:t>Simple Slide</a:t>
            </a:r>
          </a:p>
        </p:txBody>
      </p:sp>
      <p:sp>
        <p:nvSpPr>
          <p:cNvPr id="9" name="Text Placeholder 8"/>
          <p:cNvSpPr>
            <a:spLocks noGrp="1"/>
          </p:cNvSpPr>
          <p:nvPr>
            <p:ph type="body" sz="quarter" idx="10"/>
          </p:nvPr>
        </p:nvSpPr>
        <p:spPr>
          <a:xfrm>
            <a:off x="609602" y="1499811"/>
            <a:ext cx="10826751" cy="4829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7997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1035352"/>
          </a:xfrm>
        </p:spPr>
        <p:txBody>
          <a:bodyPr/>
          <a:lstStyle/>
          <a:p>
            <a:r>
              <a:rPr lang="en-US"/>
              <a:t>Simple Slide</a:t>
            </a:r>
          </a:p>
        </p:txBody>
      </p:sp>
      <p:sp>
        <p:nvSpPr>
          <p:cNvPr id="5" name="TextBox 4"/>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772849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7F87-64E6-3E5E-357B-E2230D1A2E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8B5317-E7F6-4B47-EE79-C542F903A2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81786-81E1-7188-CB0B-6098FFB864C8}"/>
              </a:ext>
            </a:extLst>
          </p:cNvPr>
          <p:cNvSpPr>
            <a:spLocks noGrp="1"/>
          </p:cNvSpPr>
          <p:nvPr>
            <p:ph type="dt" sz="half" idx="10"/>
          </p:nvPr>
        </p:nvSpPr>
        <p:spPr/>
        <p:txBody>
          <a:bodyPr/>
          <a:lstStyle/>
          <a:p>
            <a:fld id="{C6880BC9-6F4D-476F-B02C-7D6336B21B79}" type="datetimeFigureOut">
              <a:rPr lang="en-US" smtClean="0"/>
              <a:t>1/19/2023</a:t>
            </a:fld>
            <a:endParaRPr lang="en-US"/>
          </a:p>
        </p:txBody>
      </p:sp>
      <p:sp>
        <p:nvSpPr>
          <p:cNvPr id="5" name="Footer Placeholder 4">
            <a:extLst>
              <a:ext uri="{FF2B5EF4-FFF2-40B4-BE49-F238E27FC236}">
                <a16:creationId xmlns:a16="http://schemas.microsoft.com/office/drawing/2014/main" id="{50B5D858-0A2A-DAD8-849F-E81EBCA6B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B6D46-5D42-FCBB-2E28-E46154E50462}"/>
              </a:ext>
            </a:extLst>
          </p:cNvPr>
          <p:cNvSpPr>
            <a:spLocks noGrp="1"/>
          </p:cNvSpPr>
          <p:nvPr>
            <p:ph type="sldNum" sz="quarter" idx="12"/>
          </p:nvPr>
        </p:nvSpPr>
        <p:spPr/>
        <p:txBody>
          <a:bodyPr/>
          <a:lstStyle/>
          <a:p>
            <a:fld id="{EA44A679-3746-4BE1-9F12-4868E17EFF1B}" type="slidenum">
              <a:rPr lang="en-US" smtClean="0"/>
              <a:t>‹#›</a:t>
            </a:fld>
            <a:endParaRPr lang="en-US"/>
          </a:p>
        </p:txBody>
      </p:sp>
    </p:spTree>
    <p:extLst>
      <p:ext uri="{BB962C8B-B14F-4D97-AF65-F5344CB8AC3E}">
        <p14:creationId xmlns:p14="http://schemas.microsoft.com/office/powerpoint/2010/main" val="10908477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2"/>
            <a:ext cx="7915124" cy="1209524"/>
          </a:xfrm>
        </p:spPr>
        <p:txBody>
          <a:bodyPr/>
          <a:lstStyle/>
          <a:p>
            <a:r>
              <a:rPr lang="en-US"/>
              <a:t>Simple Slide + Image</a:t>
            </a:r>
          </a:p>
        </p:txBody>
      </p:sp>
      <p:sp>
        <p:nvSpPr>
          <p:cNvPr id="9" name="Text Placeholder 8"/>
          <p:cNvSpPr>
            <a:spLocks noGrp="1"/>
          </p:cNvSpPr>
          <p:nvPr>
            <p:ph type="body" sz="quarter" idx="10" hasCustomPrompt="1"/>
          </p:nvPr>
        </p:nvSpPr>
        <p:spPr>
          <a:xfrm>
            <a:off x="609602" y="1499811"/>
            <a:ext cx="6857999" cy="4829025"/>
          </a:xfrm>
        </p:spPr>
        <p:txBody>
          <a:bodyPr/>
          <a:lstStyle>
            <a:lvl1pPr marL="0" indent="0">
              <a:buNone/>
              <a:defRPr b="1"/>
            </a:lvl1pPr>
            <a:lvl2pPr>
              <a:defRPr sz="2667"/>
            </a:lvl2pPr>
          </a:lstStyle>
          <a:p>
            <a:pPr lvl="0"/>
            <a:r>
              <a:rPr lang="en-US"/>
              <a:t>Header text</a:t>
            </a:r>
          </a:p>
          <a:p>
            <a:pPr lvl="1"/>
            <a:r>
              <a:rPr lang="en-US"/>
              <a:t>Bullet point 1</a:t>
            </a:r>
          </a:p>
          <a:p>
            <a:pPr lvl="1"/>
            <a:r>
              <a:rPr lang="en-US"/>
              <a:t>Bullet point 2</a:t>
            </a:r>
          </a:p>
          <a:p>
            <a:pPr lvl="1"/>
            <a:r>
              <a:rPr lang="en-US"/>
              <a:t>Bullet point 3</a:t>
            </a:r>
            <a:br>
              <a:rPr lang="en-US"/>
            </a:br>
            <a:endParaRPr lang="en-US"/>
          </a:p>
          <a:p>
            <a:pPr lvl="0"/>
            <a:r>
              <a:rPr lang="en-US"/>
              <a:t>Header text</a:t>
            </a:r>
          </a:p>
          <a:p>
            <a:pPr lvl="1"/>
            <a:r>
              <a:rPr lang="en-US"/>
              <a:t>Bullet point 1</a:t>
            </a:r>
          </a:p>
          <a:p>
            <a:pPr lvl="1"/>
            <a:r>
              <a:rPr lang="en-US"/>
              <a:t>Bullet point 2</a:t>
            </a:r>
          </a:p>
          <a:p>
            <a:pPr lvl="1"/>
            <a:r>
              <a:rPr lang="en-US"/>
              <a:t>Bullet point 3</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7936523" y="1500717"/>
            <a:ext cx="3645876" cy="4828117"/>
          </a:xfrm>
          <a:solidFill>
            <a:schemeClr val="bg1">
              <a:lumMod val="85000"/>
            </a:schemeClr>
          </a:solidFill>
        </p:spPr>
        <p:txBody>
          <a:bodyPr>
            <a:normAutofit/>
          </a:bodyPr>
          <a:lstStyle>
            <a:lvl1pPr marL="0" indent="0">
              <a:buNone/>
              <a:defRPr sz="2133"/>
            </a:lvl1pPr>
          </a:lstStyle>
          <a:p>
            <a:r>
              <a:rPr lang="en-US"/>
              <a:t>Insert image here</a:t>
            </a:r>
          </a:p>
        </p:txBody>
      </p:sp>
    </p:spTree>
    <p:extLst>
      <p:ext uri="{BB962C8B-B14F-4D97-AF65-F5344CB8AC3E}">
        <p14:creationId xmlns:p14="http://schemas.microsoft.com/office/powerpoint/2010/main" val="42072533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imple Slide - Text 2">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526795"/>
            <a:ext cx="5486400" cy="2902207"/>
          </a:xfrm>
        </p:spPr>
        <p:txBody>
          <a:bodyPr>
            <a:normAutofit/>
          </a:bodyPr>
          <a:lstStyle>
            <a:lvl1pPr marL="0" indent="0">
              <a:buNone/>
              <a:defRPr sz="2667" b="0"/>
            </a:lvl1pPr>
            <a:lvl2pPr marL="609570" indent="0">
              <a:buNone/>
              <a:defRPr/>
            </a:lvl2pPr>
          </a:lstStyle>
          <a:p>
            <a:pPr lvl="0"/>
            <a:r>
              <a:rPr lang="en-US"/>
              <a:t>Summary or description text about the slide, images, charts, data go here.</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609600" y="3727939"/>
            <a:ext cx="3535680" cy="2600896"/>
          </a:xfrm>
          <a:solidFill>
            <a:schemeClr val="bg1">
              <a:lumMod val="85000"/>
            </a:schemeClr>
          </a:solidFill>
        </p:spPr>
        <p:txBody>
          <a:bodyPr>
            <a:normAutofit/>
          </a:bodyPr>
          <a:lstStyle>
            <a:lvl1pPr marL="0" indent="0">
              <a:buNone/>
              <a:defRPr sz="2133"/>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4328160" y="3727939"/>
            <a:ext cx="3535680" cy="2600896"/>
          </a:xfrm>
          <a:solidFill>
            <a:schemeClr val="bg1">
              <a:lumMod val="85000"/>
            </a:schemeClr>
          </a:solidFill>
        </p:spPr>
        <p:txBody>
          <a:bodyPr>
            <a:normAutofit/>
          </a:bodyPr>
          <a:lstStyle>
            <a:lvl1pPr marL="0" indent="0">
              <a:buNone/>
              <a:defRPr sz="2133"/>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8046720" y="3727939"/>
            <a:ext cx="3535680" cy="2600896"/>
          </a:xfrm>
          <a:solidFill>
            <a:schemeClr val="bg1">
              <a:lumMod val="85000"/>
            </a:schemeClr>
          </a:solidFill>
        </p:spPr>
        <p:txBody>
          <a:bodyPr>
            <a:normAutofit/>
          </a:bodyPr>
          <a:lstStyle>
            <a:lvl1pPr marL="0" indent="0">
              <a:buNone/>
              <a:defRPr sz="2133"/>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6353909" y="526795"/>
            <a:ext cx="5228491" cy="2902207"/>
          </a:xfrm>
          <a:prstGeom prst="rect">
            <a:avLst/>
          </a:prstGeom>
          <a:solidFill>
            <a:schemeClr val="bg1">
              <a:lumMod val="95000"/>
            </a:schemeClr>
          </a:solidFill>
        </p:spPr>
        <p:txBody>
          <a:bodyPr vert="horz"/>
          <a:lstStyle>
            <a:lvl1pPr marL="0" indent="0">
              <a:buNone/>
              <a:defRPr sz="1600"/>
            </a:lvl1pPr>
          </a:lstStyle>
          <a:p>
            <a:r>
              <a:rPr lang="en-US"/>
              <a:t>Insert Chart</a:t>
            </a:r>
          </a:p>
        </p:txBody>
      </p:sp>
    </p:spTree>
    <p:extLst>
      <p:ext uri="{BB962C8B-B14F-4D97-AF65-F5344CB8AC3E}">
        <p14:creationId xmlns:p14="http://schemas.microsoft.com/office/powerpoint/2010/main" val="646705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2" y="2864763"/>
            <a:ext cx="10826751" cy="715429"/>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56972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42535945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20446398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38166010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4627622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2581882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17472736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1698620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403AB-3AF6-F52A-771B-257701C733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583181-3B53-F93B-79A7-59B6A6904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AE093-6D21-4AF0-3100-F1C65454AD1A}"/>
              </a:ext>
            </a:extLst>
          </p:cNvPr>
          <p:cNvSpPr>
            <a:spLocks noGrp="1"/>
          </p:cNvSpPr>
          <p:nvPr>
            <p:ph type="dt" sz="half" idx="10"/>
          </p:nvPr>
        </p:nvSpPr>
        <p:spPr/>
        <p:txBody>
          <a:bodyPr/>
          <a:lstStyle/>
          <a:p>
            <a:fld id="{C6880BC9-6F4D-476F-B02C-7D6336B21B79}" type="datetimeFigureOut">
              <a:rPr lang="en-US" smtClean="0"/>
              <a:t>1/19/2023</a:t>
            </a:fld>
            <a:endParaRPr lang="en-US"/>
          </a:p>
        </p:txBody>
      </p:sp>
      <p:sp>
        <p:nvSpPr>
          <p:cNvPr id="5" name="Footer Placeholder 4">
            <a:extLst>
              <a:ext uri="{FF2B5EF4-FFF2-40B4-BE49-F238E27FC236}">
                <a16:creationId xmlns:a16="http://schemas.microsoft.com/office/drawing/2014/main" id="{FA703ADA-DC33-5DED-27EE-69765BDB5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00262D-60AC-F99A-DC2F-3ADE177D11E6}"/>
              </a:ext>
            </a:extLst>
          </p:cNvPr>
          <p:cNvSpPr>
            <a:spLocks noGrp="1"/>
          </p:cNvSpPr>
          <p:nvPr>
            <p:ph type="sldNum" sz="quarter" idx="12"/>
          </p:nvPr>
        </p:nvSpPr>
        <p:spPr/>
        <p:txBody>
          <a:bodyPr/>
          <a:lstStyle/>
          <a:p>
            <a:fld id="{EA44A679-3746-4BE1-9F12-4868E17EFF1B}" type="slidenum">
              <a:rPr lang="en-US" smtClean="0"/>
              <a:t>‹#›</a:t>
            </a:fld>
            <a:endParaRPr lang="en-US"/>
          </a:p>
        </p:txBody>
      </p:sp>
    </p:spTree>
    <p:extLst>
      <p:ext uri="{BB962C8B-B14F-4D97-AF65-F5344CB8AC3E}">
        <p14:creationId xmlns:p14="http://schemas.microsoft.com/office/powerpoint/2010/main" val="16558842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2"/>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50" y="1849599"/>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37" name="Straight Connector 36"/>
          <p:cNvCxnSpPr/>
          <p:nvPr userDrawn="1"/>
        </p:nvCxnSpPr>
        <p:spPr>
          <a:xfrm>
            <a:off x="1311550"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50" y="24887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0" name="Straight Connector 39"/>
          <p:cNvCxnSpPr/>
          <p:nvPr userDrawn="1"/>
        </p:nvCxnSpPr>
        <p:spPr>
          <a:xfrm>
            <a:off x="1311550"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50" y="313478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44" name="Straight Connector 43"/>
          <p:cNvCxnSpPr/>
          <p:nvPr userDrawn="1"/>
        </p:nvCxnSpPr>
        <p:spPr>
          <a:xfrm>
            <a:off x="1311550"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50"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1" name="Straight Connector 50"/>
          <p:cNvCxnSpPr/>
          <p:nvPr userDrawn="1"/>
        </p:nvCxnSpPr>
        <p:spPr>
          <a:xfrm>
            <a:off x="1311550"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50" y="4437911"/>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4" name="Straight Connector 53"/>
          <p:cNvCxnSpPr/>
          <p:nvPr userDrawn="1"/>
        </p:nvCxnSpPr>
        <p:spPr>
          <a:xfrm>
            <a:off x="1311550"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50" y="5085323"/>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57" name="Straight Connector 56"/>
          <p:cNvCxnSpPr/>
          <p:nvPr userDrawn="1"/>
        </p:nvCxnSpPr>
        <p:spPr>
          <a:xfrm>
            <a:off x="1311550"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50"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70" indent="0">
              <a:buNone/>
              <a:defRPr sz="3200"/>
            </a:lvl2pPr>
            <a:lvl3pPr marL="1219140" indent="0">
              <a:buNone/>
              <a:defRPr sz="3200"/>
            </a:lvl3pPr>
            <a:lvl4pPr marL="1828709" indent="0">
              <a:buNone/>
              <a:defRPr sz="3200"/>
            </a:lvl4pPr>
            <a:lvl5pPr marL="2438278" indent="0">
              <a:buNone/>
              <a:defRPr sz="3200"/>
            </a:lvl5pPr>
          </a:lstStyle>
          <a:p>
            <a:pPr lvl="0"/>
            <a:r>
              <a:rPr lang="en-US"/>
              <a:t>Section Name</a:t>
            </a:r>
          </a:p>
        </p:txBody>
      </p:sp>
      <p:cxnSp>
        <p:nvCxnSpPr>
          <p:cNvPr id="60" name="Straight Connector 59"/>
          <p:cNvCxnSpPr/>
          <p:nvPr userDrawn="1"/>
        </p:nvCxnSpPr>
        <p:spPr>
          <a:xfrm>
            <a:off x="1311550"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9" y="1854283"/>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9" y="249184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9"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9"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9" y="4426907"/>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9" y="507565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9" y="5713219"/>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7</a:t>
            </a:r>
          </a:p>
        </p:txBody>
      </p:sp>
    </p:spTree>
    <p:extLst>
      <p:ext uri="{BB962C8B-B14F-4D97-AF65-F5344CB8AC3E}">
        <p14:creationId xmlns:p14="http://schemas.microsoft.com/office/powerpoint/2010/main" val="1214040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6"/>
            <a:ext cx="5270283" cy="1468735"/>
          </a:xfrm>
        </p:spPr>
        <p:txBody>
          <a:bodyPr>
            <a:noAutofit/>
          </a:bodyPr>
          <a:lstStyle>
            <a:lvl1pPr marL="0" indent="0">
              <a:spcBef>
                <a:spcPts val="533"/>
              </a:spcBef>
              <a:buNone/>
              <a:defRPr sz="2400" baseline="0"/>
            </a:lvl1pPr>
            <a:lvl2pPr marL="609570" indent="0">
              <a:buNone/>
              <a:defRPr/>
            </a:lvl2pPr>
            <a:lvl3pPr marL="1219140" indent="0">
              <a:buNone/>
              <a:defRPr/>
            </a:lvl3pPr>
            <a:lvl4pPr marL="1828709" indent="0">
              <a:buNone/>
              <a:defRPr/>
            </a:lvl4pPr>
            <a:lvl5pPr marL="2438278" indent="0">
              <a:buNone/>
              <a:defRPr/>
            </a:lvl5pPr>
          </a:lstStyle>
          <a:p>
            <a:pPr lvl="0"/>
            <a:r>
              <a:rPr lang="en-US"/>
              <a:t>Subtitle or additional text</a:t>
            </a:r>
          </a:p>
        </p:txBody>
      </p:sp>
    </p:spTree>
    <p:extLst>
      <p:ext uri="{BB962C8B-B14F-4D97-AF65-F5344CB8AC3E}">
        <p14:creationId xmlns:p14="http://schemas.microsoft.com/office/powerpoint/2010/main" val="6810953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6"/>
            <a:ext cx="5270283" cy="1468735"/>
          </a:xfrm>
        </p:spPr>
        <p:txBody>
          <a:bodyPr>
            <a:noAutofit/>
          </a:bodyPr>
          <a:lstStyle>
            <a:lvl1pPr marL="0" indent="0">
              <a:spcBef>
                <a:spcPts val="533"/>
              </a:spcBef>
              <a:buNone/>
              <a:defRPr sz="2400" baseline="0">
                <a:solidFill>
                  <a:srgbClr val="FFFFFF"/>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Subtitle or additional text</a:t>
            </a:r>
          </a:p>
        </p:txBody>
      </p:sp>
    </p:spTree>
    <p:extLst>
      <p:ext uri="{BB962C8B-B14F-4D97-AF65-F5344CB8AC3E}">
        <p14:creationId xmlns:p14="http://schemas.microsoft.com/office/powerpoint/2010/main" val="24231485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2120900"/>
            <a:ext cx="7421039"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3042217"/>
            <a:ext cx="4997165"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US"/>
              <a:t>Transition Slide</a:t>
            </a:r>
          </a:p>
        </p:txBody>
      </p:sp>
    </p:spTree>
    <p:extLst>
      <p:ext uri="{BB962C8B-B14F-4D97-AF65-F5344CB8AC3E}">
        <p14:creationId xmlns:p14="http://schemas.microsoft.com/office/powerpoint/2010/main" val="3921934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0"/>
            <a:ext cx="4279652" cy="2265941"/>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5437115" y="556686"/>
            <a:ext cx="6359071" cy="1709257"/>
          </a:xfrm>
        </p:spPr>
        <p:txBody>
          <a:bodyPr lIns="0" tIns="0" rIns="0" bIns="0" anchor="ctr" anchorCtr="0">
            <a:noAutofit/>
          </a:bodyPr>
          <a:lstStyle>
            <a:lvl1pPr marL="0" indent="0">
              <a:buNone/>
              <a:defRPr sz="2667"/>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624420" y="2774775"/>
            <a:ext cx="2511385" cy="1914812"/>
          </a:xfrm>
          <a:prstGeom prst="rect">
            <a:avLst/>
          </a:prstGeom>
        </p:spPr>
        <p:txBody>
          <a:bodyPr vert="horz"/>
          <a:lstStyle>
            <a:lvl1pPr marL="0" indent="0">
              <a:buNone/>
              <a:defRPr sz="1600"/>
            </a:lvl1pPr>
          </a:lstStyle>
          <a:p>
            <a:r>
              <a:rPr lang="en-US"/>
              <a:t>Insert Chart</a:t>
            </a:r>
          </a:p>
        </p:txBody>
      </p:sp>
      <p:sp>
        <p:nvSpPr>
          <p:cNvPr id="10" name="Chart Placeholder 6"/>
          <p:cNvSpPr>
            <a:spLocks noGrp="1"/>
          </p:cNvSpPr>
          <p:nvPr>
            <p:ph type="chart" sz="quarter" idx="12" hasCustomPrompt="1"/>
          </p:nvPr>
        </p:nvSpPr>
        <p:spPr>
          <a:xfrm>
            <a:off x="9284801" y="2774775"/>
            <a:ext cx="2511385" cy="1914812"/>
          </a:xfrm>
          <a:prstGeom prst="rect">
            <a:avLst/>
          </a:prstGeom>
        </p:spPr>
        <p:txBody>
          <a:bodyPr vert="horz"/>
          <a:lstStyle>
            <a:lvl1pPr marL="0" indent="0">
              <a:buNone/>
              <a:defRPr sz="1600"/>
            </a:lvl1pPr>
          </a:lstStyle>
          <a:p>
            <a:r>
              <a:rPr lang="en-US"/>
              <a:t>Insert Chart</a:t>
            </a:r>
          </a:p>
        </p:txBody>
      </p:sp>
      <p:sp>
        <p:nvSpPr>
          <p:cNvPr id="11" name="Chart Placeholder 6"/>
          <p:cNvSpPr>
            <a:spLocks noGrp="1"/>
          </p:cNvSpPr>
          <p:nvPr>
            <p:ph type="chart" sz="quarter" idx="13" hasCustomPrompt="1"/>
          </p:nvPr>
        </p:nvSpPr>
        <p:spPr>
          <a:xfrm>
            <a:off x="6354570" y="2774775"/>
            <a:ext cx="2511385" cy="1914812"/>
          </a:xfrm>
          <a:prstGeom prst="rect">
            <a:avLst/>
          </a:prstGeom>
        </p:spPr>
        <p:txBody>
          <a:bodyPr vert="horz"/>
          <a:lstStyle>
            <a:lvl1pPr marL="0" indent="0">
              <a:buNone/>
              <a:defRPr sz="1600"/>
            </a:lvl1pPr>
          </a:lstStyle>
          <a:p>
            <a:r>
              <a:rPr lang="en-US"/>
              <a:t>Insert Chart</a:t>
            </a:r>
          </a:p>
        </p:txBody>
      </p:sp>
      <p:sp>
        <p:nvSpPr>
          <p:cNvPr id="12" name="Chart Placeholder 6"/>
          <p:cNvSpPr>
            <a:spLocks noGrp="1"/>
          </p:cNvSpPr>
          <p:nvPr>
            <p:ph type="chart" sz="quarter" idx="14" hasCustomPrompt="1"/>
          </p:nvPr>
        </p:nvSpPr>
        <p:spPr>
          <a:xfrm>
            <a:off x="3490748" y="2774775"/>
            <a:ext cx="2511385" cy="1914812"/>
          </a:xfrm>
          <a:prstGeom prst="rect">
            <a:avLst/>
          </a:prstGeom>
        </p:spPr>
        <p:txBody>
          <a:bodyPr vert="horz"/>
          <a:lstStyle>
            <a:lvl1pPr marL="0" indent="0">
              <a:buNone/>
              <a:defRPr sz="1600"/>
            </a:lvl1pPr>
          </a:lstStyle>
          <a:p>
            <a:r>
              <a:rPr lang="en-US"/>
              <a:t>Insert Chart</a:t>
            </a:r>
          </a:p>
        </p:txBody>
      </p:sp>
      <p:sp>
        <p:nvSpPr>
          <p:cNvPr id="14" name="Text Placeholder 13"/>
          <p:cNvSpPr>
            <a:spLocks noGrp="1"/>
          </p:cNvSpPr>
          <p:nvPr>
            <p:ph type="body" sz="quarter" idx="15" hasCustomPrompt="1"/>
          </p:nvPr>
        </p:nvSpPr>
        <p:spPr>
          <a:xfrm>
            <a:off x="624418"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5" name="Text Placeholder 13"/>
          <p:cNvSpPr>
            <a:spLocks noGrp="1"/>
          </p:cNvSpPr>
          <p:nvPr>
            <p:ph type="body" sz="quarter" idx="16" hasCustomPrompt="1"/>
          </p:nvPr>
        </p:nvSpPr>
        <p:spPr>
          <a:xfrm>
            <a:off x="3491766"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6" name="Text Placeholder 13"/>
          <p:cNvSpPr>
            <a:spLocks noGrp="1"/>
          </p:cNvSpPr>
          <p:nvPr>
            <p:ph type="body" sz="quarter" idx="17" hasCustomPrompt="1"/>
          </p:nvPr>
        </p:nvSpPr>
        <p:spPr>
          <a:xfrm>
            <a:off x="6355589"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7" name="Text Placeholder 13"/>
          <p:cNvSpPr>
            <a:spLocks noGrp="1"/>
          </p:cNvSpPr>
          <p:nvPr>
            <p:ph type="body" sz="quarter" idx="18" hasCustomPrompt="1"/>
          </p:nvPr>
        </p:nvSpPr>
        <p:spPr>
          <a:xfrm>
            <a:off x="9284801"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8" name="Text Placeholder 13"/>
          <p:cNvSpPr>
            <a:spLocks noGrp="1"/>
          </p:cNvSpPr>
          <p:nvPr>
            <p:ph type="body" sz="quarter" idx="19" hasCustomPrompt="1"/>
          </p:nvPr>
        </p:nvSpPr>
        <p:spPr>
          <a:xfrm>
            <a:off x="624418" y="6233414"/>
            <a:ext cx="2510367" cy="273596"/>
          </a:xfrm>
        </p:spPr>
        <p:txBody>
          <a:bodyPr lIns="0" tIns="0" rIns="0" bIns="0">
            <a:noAutofit/>
          </a:bodyPr>
          <a:lstStyle>
            <a:lvl1pPr marL="0" indent="0" algn="l">
              <a:buNone/>
              <a:defRPr sz="1333" baseline="0"/>
            </a:lvl1pPr>
            <a:lvl2pPr>
              <a:defRPr sz="1867"/>
            </a:lvl2pPr>
            <a:lvl3pPr>
              <a:defRPr sz="1867"/>
            </a:lvl3pPr>
            <a:lvl4pPr>
              <a:defRPr sz="1867"/>
            </a:lvl4pPr>
            <a:lvl5pPr>
              <a:defRPr sz="1867"/>
            </a:lvl5pPr>
          </a:lstStyle>
          <a:p>
            <a:pPr lvl="0"/>
            <a:r>
              <a:rPr lang="en-US"/>
              <a:t>Data citation</a:t>
            </a:r>
          </a:p>
        </p:txBody>
      </p:sp>
      <p:sp>
        <p:nvSpPr>
          <p:cNvPr id="19" name="TextBox 18"/>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49529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12192000" cy="6858000"/>
          </a:xfrm>
        </p:spPr>
        <p:txBody>
          <a:bodyPr>
            <a:normAutofit/>
          </a:bodyPr>
          <a:lstStyle>
            <a:lvl1pPr marL="0" indent="0" algn="r">
              <a:buNone/>
              <a:defRPr sz="2400"/>
            </a:lvl1pPr>
          </a:lstStyle>
          <a:p>
            <a:r>
              <a:rPr lang="en-US"/>
              <a:t>Insert a large image here</a:t>
            </a:r>
          </a:p>
        </p:txBody>
      </p:sp>
      <p:sp>
        <p:nvSpPr>
          <p:cNvPr id="16" name="Text Placeholder 6"/>
          <p:cNvSpPr>
            <a:spLocks noGrp="1"/>
          </p:cNvSpPr>
          <p:nvPr>
            <p:ph type="body" sz="quarter" idx="40"/>
          </p:nvPr>
        </p:nvSpPr>
        <p:spPr>
          <a:xfrm>
            <a:off x="0" y="3414952"/>
            <a:ext cx="12192000" cy="264416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624418"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20"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4"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6"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4"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5"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1"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2"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8"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32"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6835333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2"/>
            <a:ext cx="12192000" cy="3577167"/>
          </a:xfrm>
          <a:solidFill>
            <a:schemeClr val="bg1">
              <a:lumMod val="85000"/>
            </a:schemeClr>
          </a:solidFill>
        </p:spPr>
        <p:txBody>
          <a:bodyPr>
            <a:normAutofit/>
          </a:bodyPr>
          <a:lstStyle>
            <a:lvl1pPr marL="0" indent="0" algn="r">
              <a:buNone/>
              <a:defRPr sz="2133"/>
            </a:lvl1pPr>
          </a:lstStyle>
          <a:p>
            <a:r>
              <a:rPr lang="en-US"/>
              <a:t>Insert a large image here</a:t>
            </a:r>
          </a:p>
        </p:txBody>
      </p:sp>
      <p:sp>
        <p:nvSpPr>
          <p:cNvPr id="17" name="Text Placeholder 3"/>
          <p:cNvSpPr>
            <a:spLocks noGrp="1"/>
          </p:cNvSpPr>
          <p:nvPr>
            <p:ph type="body" sz="quarter" idx="18" hasCustomPrompt="1"/>
          </p:nvPr>
        </p:nvSpPr>
        <p:spPr>
          <a:xfrm>
            <a:off x="624418"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20"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4"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6"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4"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5"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1"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2"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70" indent="0">
              <a:buNone/>
              <a:defRPr sz="2133"/>
            </a:lvl2pPr>
            <a:lvl3pPr marL="1219140" indent="0">
              <a:buNone/>
              <a:defRPr sz="2133"/>
            </a:lvl3pPr>
            <a:lvl4pPr marL="1828709" indent="0">
              <a:buNone/>
              <a:defRPr sz="2133"/>
            </a:lvl4pPr>
            <a:lvl5pPr marL="2438278"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8" y="4519810"/>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70" indent="0">
              <a:buNone/>
              <a:defRPr sz="2933">
                <a:solidFill>
                  <a:srgbClr val="8DC63F"/>
                </a:solidFill>
              </a:defRPr>
            </a:lvl2pPr>
            <a:lvl3pPr marL="1219140" indent="0">
              <a:buNone/>
              <a:defRPr sz="2933">
                <a:solidFill>
                  <a:srgbClr val="8DC63F"/>
                </a:solidFill>
              </a:defRPr>
            </a:lvl3pPr>
            <a:lvl4pPr marL="1828709" indent="0">
              <a:buNone/>
              <a:defRPr sz="2933">
                <a:solidFill>
                  <a:srgbClr val="8DC63F"/>
                </a:solidFill>
              </a:defRPr>
            </a:lvl4pPr>
            <a:lvl5pPr marL="2438278"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28"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0"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33636750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2"/>
            <a:ext cx="12192000" cy="3577167"/>
          </a:xfrm>
          <a:solidFill>
            <a:schemeClr val="bg1">
              <a:lumMod val="85000"/>
            </a:schemeClr>
          </a:solidFill>
        </p:spPr>
        <p:txBody>
          <a:bodyPr>
            <a:normAutofit/>
          </a:bodyPr>
          <a:lstStyle>
            <a:lvl1pPr marL="0" indent="0" algn="r">
              <a:buNone/>
              <a:defRPr sz="2133"/>
            </a:lvl1pPr>
          </a:lstStyle>
          <a:p>
            <a:r>
              <a:rPr lang="en-US"/>
              <a:t>Insert a large image here</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5" name="Text Placeholder 14"/>
          <p:cNvSpPr>
            <a:spLocks noGrp="1"/>
          </p:cNvSpPr>
          <p:nvPr>
            <p:ph type="body" sz="quarter" idx="50" hasCustomPrompt="1"/>
          </p:nvPr>
        </p:nvSpPr>
        <p:spPr>
          <a:xfrm>
            <a:off x="639235" y="3958169"/>
            <a:ext cx="11023581" cy="2317751"/>
          </a:xfrm>
        </p:spPr>
        <p:txBody>
          <a:bodyPr lIns="0" tIns="0" rIns="0" bIns="0">
            <a:noAutofit/>
          </a:bodyPr>
          <a:lstStyle>
            <a:lvl1pPr marL="0" indent="0">
              <a:buNone/>
              <a:defRPr sz="2667"/>
            </a:lvl1pPr>
            <a:lvl2pPr marL="609570" indent="0">
              <a:buNone/>
              <a:defRPr sz="2667"/>
            </a:lvl2pPr>
            <a:lvl3pPr marL="1219140" indent="0">
              <a:buNone/>
              <a:defRPr sz="2667"/>
            </a:lvl3pPr>
            <a:lvl4pPr marL="1828709" indent="0">
              <a:buNone/>
              <a:defRPr sz="2667"/>
            </a:lvl4pPr>
            <a:lvl5pPr marL="2438278" indent="0">
              <a:buNone/>
              <a:defRPr sz="2667"/>
            </a:lvl5pPr>
          </a:lstStyle>
          <a:p>
            <a:pPr lvl="0"/>
            <a:r>
              <a:rPr lang="en-US"/>
              <a:t>Short Slide Summary</a:t>
            </a:r>
          </a:p>
        </p:txBody>
      </p:sp>
      <p:sp>
        <p:nvSpPr>
          <p:cNvPr id="2" name="Title 1"/>
          <p:cNvSpPr>
            <a:spLocks noGrp="1"/>
          </p:cNvSpPr>
          <p:nvPr>
            <p:ph type="title" hasCustomPrompt="1"/>
          </p:nvPr>
        </p:nvSpPr>
        <p:spPr>
          <a:xfrm>
            <a:off x="1" y="2931737"/>
            <a:ext cx="6582643" cy="629788"/>
          </a:xfrm>
        </p:spPr>
        <p:txBody>
          <a:bodyPr lIns="274320" tIns="91440" bIns="45720">
            <a:spAutoFit/>
          </a:bodyPr>
          <a:lstStyle>
            <a:lvl1pPr algn="l">
              <a:defRPr/>
            </a:lvl1pPr>
          </a:lstStyle>
          <a:p>
            <a:pPr lvl="0"/>
            <a:r>
              <a:rPr lang="en-US"/>
              <a:t>Title: Content Slide</a:t>
            </a:r>
          </a:p>
        </p:txBody>
      </p:sp>
    </p:spTree>
    <p:extLst>
      <p:ext uri="{BB962C8B-B14F-4D97-AF65-F5344CB8AC3E}">
        <p14:creationId xmlns:p14="http://schemas.microsoft.com/office/powerpoint/2010/main" val="34207028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6"/>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5" y="4715936"/>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7" y="4715936"/>
            <a:ext cx="6189939" cy="1462617"/>
          </a:xfrm>
        </p:spPr>
        <p:txBody>
          <a:bodyPr lIns="0" tIns="73152" rIns="0" bIns="0">
            <a:noAutofit/>
          </a:bodyPr>
          <a:lstStyle>
            <a:lvl1pPr marL="0" indent="0">
              <a:buNone/>
              <a:defRPr sz="2667"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bg1"/>
                </a:solidFill>
              </a:rPr>
              <a:t>NREL</a:t>
            </a:r>
            <a:r>
              <a:rPr lang="en-US" sz="1067" baseline="0">
                <a:solidFill>
                  <a:schemeClr val="bg1"/>
                </a:solidFill>
              </a:rPr>
              <a:t>    </a:t>
            </a:r>
            <a:r>
              <a:rPr lang="en-US" sz="1067">
                <a:solidFill>
                  <a:schemeClr val="bg1"/>
                </a:solidFill>
              </a:rPr>
              <a:t>|    </a:t>
            </a:r>
            <a:fld id="{BFD71CF8-5198-8441-A7C0-DC22FD64CBE4}" type="slidenum">
              <a:rPr lang="en-US" sz="1067">
                <a:solidFill>
                  <a:schemeClr val="bg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2"/>
            <a:ext cx="12192000" cy="4273551"/>
          </a:xfrm>
          <a:solidFill>
            <a:schemeClr val="bg1">
              <a:lumMod val="95000"/>
            </a:schemeClr>
          </a:solidFill>
        </p:spPr>
        <p:txBody>
          <a:bodyPr/>
          <a:lstStyle>
            <a:lvl1pPr marL="0" indent="0" algn="ctr">
              <a:buNone/>
              <a:defRPr/>
            </a:lvl1pPr>
          </a:lstStyle>
          <a:p>
            <a:r>
              <a:rPr lang="en-US"/>
              <a:t>Insert Photo or Graphic</a:t>
            </a:r>
          </a:p>
        </p:txBody>
      </p:sp>
    </p:spTree>
    <p:extLst>
      <p:ext uri="{BB962C8B-B14F-4D97-AF65-F5344CB8AC3E}">
        <p14:creationId xmlns:p14="http://schemas.microsoft.com/office/powerpoint/2010/main" val="5785525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6"/>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5" y="4715936"/>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7" y="4715936"/>
            <a:ext cx="6189939" cy="1462617"/>
          </a:xfrm>
        </p:spPr>
        <p:txBody>
          <a:bodyPr lIns="0" tIns="73152" rIns="0" bIns="0">
            <a:noAutofit/>
          </a:bodyPr>
          <a:lstStyle>
            <a:lvl1pPr marL="0" indent="0">
              <a:buNone/>
              <a:defRPr sz="2667"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bg1"/>
                </a:solidFill>
              </a:rPr>
              <a:t>NREL</a:t>
            </a:r>
            <a:r>
              <a:rPr lang="en-US" sz="1067" baseline="0">
                <a:solidFill>
                  <a:schemeClr val="bg1"/>
                </a:solidFill>
              </a:rPr>
              <a:t>    </a:t>
            </a:r>
            <a:r>
              <a:rPr lang="en-US" sz="1067">
                <a:solidFill>
                  <a:schemeClr val="bg1"/>
                </a:solidFill>
              </a:rPr>
              <a:t>|    </a:t>
            </a:r>
            <a:fld id="{BFD71CF8-5198-8441-A7C0-DC22FD64CBE4}" type="slidenum">
              <a:rPr lang="en-US" sz="1067">
                <a:solidFill>
                  <a:schemeClr val="bg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1"/>
            <a:ext cx="12192000" cy="42725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1"/>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2341030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BFA6-6B3A-8C44-9941-7EDB69C1BE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7B930C-CC93-2610-8502-6382E5AE34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E0200D-BD6F-7F95-61D1-F1F37532C6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304A71-E06E-9717-209F-6080D6F6839F}"/>
              </a:ext>
            </a:extLst>
          </p:cNvPr>
          <p:cNvSpPr>
            <a:spLocks noGrp="1"/>
          </p:cNvSpPr>
          <p:nvPr>
            <p:ph type="dt" sz="half" idx="10"/>
          </p:nvPr>
        </p:nvSpPr>
        <p:spPr/>
        <p:txBody>
          <a:bodyPr/>
          <a:lstStyle/>
          <a:p>
            <a:fld id="{C6880BC9-6F4D-476F-B02C-7D6336B21B79}" type="datetimeFigureOut">
              <a:rPr lang="en-US" smtClean="0"/>
              <a:t>1/19/2023</a:t>
            </a:fld>
            <a:endParaRPr lang="en-US"/>
          </a:p>
        </p:txBody>
      </p:sp>
      <p:sp>
        <p:nvSpPr>
          <p:cNvPr id="6" name="Footer Placeholder 5">
            <a:extLst>
              <a:ext uri="{FF2B5EF4-FFF2-40B4-BE49-F238E27FC236}">
                <a16:creationId xmlns:a16="http://schemas.microsoft.com/office/drawing/2014/main" id="{B1F6165C-E64C-B27A-4140-7FBAFD5A9D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60D20-CEFA-0A52-CB02-E4B5C127C5ED}"/>
              </a:ext>
            </a:extLst>
          </p:cNvPr>
          <p:cNvSpPr>
            <a:spLocks noGrp="1"/>
          </p:cNvSpPr>
          <p:nvPr>
            <p:ph type="sldNum" sz="quarter" idx="12"/>
          </p:nvPr>
        </p:nvSpPr>
        <p:spPr/>
        <p:txBody>
          <a:bodyPr/>
          <a:lstStyle/>
          <a:p>
            <a:fld id="{EA44A679-3746-4BE1-9F12-4868E17EFF1B}" type="slidenum">
              <a:rPr lang="en-US" smtClean="0"/>
              <a:t>‹#›</a:t>
            </a:fld>
            <a:endParaRPr lang="en-US"/>
          </a:p>
        </p:txBody>
      </p:sp>
    </p:spTree>
    <p:extLst>
      <p:ext uri="{BB962C8B-B14F-4D97-AF65-F5344CB8AC3E}">
        <p14:creationId xmlns:p14="http://schemas.microsoft.com/office/powerpoint/2010/main" val="5143297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6"/>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5" y="4715936"/>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7" y="4715936"/>
            <a:ext cx="6189939" cy="1462617"/>
          </a:xfrm>
        </p:spPr>
        <p:txBody>
          <a:bodyPr lIns="0" tIns="73152" rIns="0" bIns="0">
            <a:noAutofit/>
          </a:bodyPr>
          <a:lstStyle>
            <a:lvl1pPr marL="0" indent="0">
              <a:buNone/>
              <a:defRPr sz="2667"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bg1"/>
                </a:solidFill>
              </a:rPr>
              <a:t>NREL</a:t>
            </a:r>
            <a:r>
              <a:rPr lang="en-US" sz="1067" baseline="0">
                <a:solidFill>
                  <a:schemeClr val="bg1"/>
                </a:solidFill>
              </a:rPr>
              <a:t>    </a:t>
            </a:r>
            <a:r>
              <a:rPr lang="en-US" sz="1067">
                <a:solidFill>
                  <a:schemeClr val="bg1"/>
                </a:solidFill>
              </a:rPr>
              <a:t>|    </a:t>
            </a:r>
            <a:fld id="{BFD71CF8-5198-8441-A7C0-DC22FD64CBE4}" type="slidenum">
              <a:rPr lang="en-US" sz="1067">
                <a:solidFill>
                  <a:schemeClr val="bg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639233" y="777441"/>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3738001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5"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7" y="5759695"/>
            <a:ext cx="6189939" cy="641732"/>
          </a:xfrm>
        </p:spPr>
        <p:txBody>
          <a:bodyPr lIns="0" tIns="73152" rIns="0" bIns="0">
            <a:noAutofit/>
          </a:bodyPr>
          <a:lstStyle>
            <a:lvl1pPr marL="0" indent="0">
              <a:buNone/>
              <a:defRPr sz="2667"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bg1"/>
                </a:solidFill>
              </a:rPr>
              <a:t>NREL</a:t>
            </a:r>
            <a:r>
              <a:rPr lang="en-US" sz="1067" baseline="0">
                <a:solidFill>
                  <a:schemeClr val="bg1"/>
                </a:solidFill>
              </a:rPr>
              <a:t>    </a:t>
            </a:r>
            <a:r>
              <a:rPr lang="en-US" sz="1067">
                <a:solidFill>
                  <a:schemeClr val="bg1"/>
                </a:solidFill>
              </a:rPr>
              <a:t>|    </a:t>
            </a:r>
            <a:fld id="{BFD71CF8-5198-8441-A7C0-DC22FD64CBE4}" type="slidenum">
              <a:rPr lang="en-US" sz="1067">
                <a:solidFill>
                  <a:schemeClr val="bg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1"/>
            <a:ext cx="12192000" cy="55368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1"/>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16334402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5"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7" y="5759695"/>
            <a:ext cx="6189939" cy="641732"/>
          </a:xfrm>
        </p:spPr>
        <p:txBody>
          <a:bodyPr lIns="0" tIns="73152" rIns="0" bIns="0">
            <a:noAutofit/>
          </a:bodyPr>
          <a:lstStyle>
            <a:lvl1pPr marL="0" indent="0">
              <a:buNone/>
              <a:defRPr sz="2667"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bg1"/>
                </a:solidFill>
              </a:rPr>
              <a:t>NREL</a:t>
            </a:r>
            <a:r>
              <a:rPr lang="en-US" sz="1067" baseline="0">
                <a:solidFill>
                  <a:schemeClr val="bg1"/>
                </a:solidFill>
              </a:rPr>
              <a:t>    </a:t>
            </a:r>
            <a:r>
              <a:rPr lang="en-US" sz="1067">
                <a:solidFill>
                  <a:schemeClr val="bg1"/>
                </a:solidFill>
              </a:rPr>
              <a:t>|    </a:t>
            </a:r>
            <a:fld id="{BFD71CF8-5198-8441-A7C0-DC22FD64CBE4}" type="slidenum">
              <a:rPr lang="en-US" sz="1067">
                <a:solidFill>
                  <a:schemeClr val="bg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1"/>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13475718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68580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4" y="674160"/>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4" y="4754572"/>
            <a:ext cx="3377076" cy="1462617"/>
          </a:xfrm>
        </p:spPr>
        <p:txBody>
          <a:bodyPr lIns="0" tIns="0" rIns="0" bIns="0" anchor="b">
            <a:noAutofit/>
          </a:bodyPr>
          <a:lstStyle>
            <a:lvl1pPr marL="0" indent="0">
              <a:buNone/>
              <a:defRPr sz="24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Tree>
    <p:extLst>
      <p:ext uri="{BB962C8B-B14F-4D97-AF65-F5344CB8AC3E}">
        <p14:creationId xmlns:p14="http://schemas.microsoft.com/office/powerpoint/2010/main" val="3267434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131" y="0"/>
            <a:ext cx="10192871" cy="68580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81399" y="674160"/>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Tree>
    <p:extLst>
      <p:ext uri="{BB962C8B-B14F-4D97-AF65-F5344CB8AC3E}">
        <p14:creationId xmlns:p14="http://schemas.microsoft.com/office/powerpoint/2010/main" val="3830511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999745" y="0"/>
            <a:ext cx="11192257" cy="68580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Tree>
    <p:extLst>
      <p:ext uri="{BB962C8B-B14F-4D97-AF65-F5344CB8AC3E}">
        <p14:creationId xmlns:p14="http://schemas.microsoft.com/office/powerpoint/2010/main" val="40565628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4302269" y="0"/>
            <a:ext cx="7889731"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4" y="674160"/>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4" y="4754572"/>
            <a:ext cx="3377076" cy="1462617"/>
          </a:xfrm>
        </p:spPr>
        <p:txBody>
          <a:bodyPr lIns="0" tIns="0" rIns="0" bIns="0" anchor="b">
            <a:noAutofit/>
          </a:bodyPr>
          <a:lstStyle>
            <a:lvl1pPr marL="0" indent="0">
              <a:buNone/>
              <a:defRPr sz="24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5152165"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29962468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999488" y="0"/>
            <a:ext cx="10192513"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849384"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381399" y="674160"/>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a:t>text</a:t>
            </a:r>
          </a:p>
        </p:txBody>
      </p:sp>
    </p:spTree>
    <p:extLst>
      <p:ext uri="{BB962C8B-B14F-4D97-AF65-F5344CB8AC3E}">
        <p14:creationId xmlns:p14="http://schemas.microsoft.com/office/powerpoint/2010/main" val="42594233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999745" y="0"/>
            <a:ext cx="11192257"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849641"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671956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4" y="674160"/>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4" y="4754572"/>
            <a:ext cx="3377076" cy="1462617"/>
          </a:xfrm>
        </p:spPr>
        <p:txBody>
          <a:bodyPr lIns="0" tIns="0" rIns="0" bIns="0" anchor="b">
            <a:noAutofit/>
          </a:bodyPr>
          <a:lstStyle>
            <a:lvl1pPr marL="0" indent="0">
              <a:buNone/>
              <a:defRPr sz="24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5152165"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628169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926F-DF1C-9225-244C-8689F61C8A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6255C9-22D5-A3F6-3057-F2696CAF53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98E76A-2A6E-C089-F5CD-AA654D3B74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215E99-9DB4-8F56-5E5B-D7822023C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07463D-AC48-980A-E64E-A38055B2B6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916017-26D6-14C9-DB12-AE537F56F7F8}"/>
              </a:ext>
            </a:extLst>
          </p:cNvPr>
          <p:cNvSpPr>
            <a:spLocks noGrp="1"/>
          </p:cNvSpPr>
          <p:nvPr>
            <p:ph type="dt" sz="half" idx="10"/>
          </p:nvPr>
        </p:nvSpPr>
        <p:spPr/>
        <p:txBody>
          <a:bodyPr/>
          <a:lstStyle/>
          <a:p>
            <a:fld id="{C6880BC9-6F4D-476F-B02C-7D6336B21B79}" type="datetimeFigureOut">
              <a:rPr lang="en-US" smtClean="0"/>
              <a:t>1/19/2023</a:t>
            </a:fld>
            <a:endParaRPr lang="en-US"/>
          </a:p>
        </p:txBody>
      </p:sp>
      <p:sp>
        <p:nvSpPr>
          <p:cNvPr id="8" name="Footer Placeholder 7">
            <a:extLst>
              <a:ext uri="{FF2B5EF4-FFF2-40B4-BE49-F238E27FC236}">
                <a16:creationId xmlns:a16="http://schemas.microsoft.com/office/drawing/2014/main" id="{A5CB8EB7-A345-D73B-72B7-E7BF6ED3CA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B17E32-8D2F-039B-A3EA-C59AAAFD0E86}"/>
              </a:ext>
            </a:extLst>
          </p:cNvPr>
          <p:cNvSpPr>
            <a:spLocks noGrp="1"/>
          </p:cNvSpPr>
          <p:nvPr>
            <p:ph type="sldNum" sz="quarter" idx="12"/>
          </p:nvPr>
        </p:nvSpPr>
        <p:spPr/>
        <p:txBody>
          <a:bodyPr/>
          <a:lstStyle/>
          <a:p>
            <a:fld id="{EA44A679-3746-4BE1-9F12-4868E17EFF1B}" type="slidenum">
              <a:rPr lang="en-US" smtClean="0"/>
              <a:t>‹#›</a:t>
            </a:fld>
            <a:endParaRPr lang="en-US"/>
          </a:p>
        </p:txBody>
      </p:sp>
    </p:spTree>
    <p:extLst>
      <p:ext uri="{BB962C8B-B14F-4D97-AF65-F5344CB8AC3E}">
        <p14:creationId xmlns:p14="http://schemas.microsoft.com/office/powerpoint/2010/main" val="27738342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849384"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381399" y="674160"/>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a:t>text</a:t>
            </a:r>
          </a:p>
        </p:txBody>
      </p:sp>
    </p:spTree>
    <p:extLst>
      <p:ext uri="{BB962C8B-B14F-4D97-AF65-F5344CB8AC3E}">
        <p14:creationId xmlns:p14="http://schemas.microsoft.com/office/powerpoint/2010/main" val="11447047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828800"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7" name="Rectangle 6">
            <a:extLst>
              <a:ext uri="{FF2B5EF4-FFF2-40B4-BE49-F238E27FC236}">
                <a16:creationId xmlns:a16="http://schemas.microsoft.com/office/drawing/2014/main" id="{CAF46C4D-EA55-834D-A1ED-486FAB3B53C7}"/>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7427639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342900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4" y="674160"/>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4" y="4754572"/>
            <a:ext cx="3377076" cy="1462617"/>
          </a:xfrm>
        </p:spPr>
        <p:txBody>
          <a:bodyPr lIns="0" tIns="0" rIns="0" bIns="0" anchor="b">
            <a:noAutofit/>
          </a:bodyPr>
          <a:lstStyle>
            <a:lvl1pPr marL="0" indent="0">
              <a:buNone/>
              <a:defRPr sz="24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Tree>
    <p:extLst>
      <p:ext uri="{BB962C8B-B14F-4D97-AF65-F5344CB8AC3E}">
        <p14:creationId xmlns:p14="http://schemas.microsoft.com/office/powerpoint/2010/main" val="19024966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489" y="0"/>
            <a:ext cx="10192513" cy="342900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999489" y="3429000"/>
            <a:ext cx="10192513"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 Placeholder 7">
            <a:extLst>
              <a:ext uri="{FF2B5EF4-FFF2-40B4-BE49-F238E27FC236}">
                <a16:creationId xmlns:a16="http://schemas.microsoft.com/office/drawing/2014/main" id="{F6D85388-BAE4-4F43-AA76-E25591032497}"/>
              </a:ext>
            </a:extLst>
          </p:cNvPr>
          <p:cNvSpPr>
            <a:spLocks noGrp="1"/>
          </p:cNvSpPr>
          <p:nvPr>
            <p:ph type="body" sz="quarter" idx="51" hasCustomPrompt="1"/>
          </p:nvPr>
        </p:nvSpPr>
        <p:spPr>
          <a:xfrm>
            <a:off x="381399" y="674160"/>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a:t>text</a:t>
            </a:r>
          </a:p>
        </p:txBody>
      </p:sp>
    </p:spTree>
    <p:extLst>
      <p:ext uri="{BB962C8B-B14F-4D97-AF65-F5344CB8AC3E}">
        <p14:creationId xmlns:p14="http://schemas.microsoft.com/office/powerpoint/2010/main" val="17144224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999745" y="0"/>
            <a:ext cx="11192257" cy="342900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999745" y="3429000"/>
            <a:ext cx="11192257"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735171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4" y="674160"/>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4" y="4754572"/>
            <a:ext cx="3377076" cy="1462617"/>
          </a:xfrm>
        </p:spPr>
        <p:txBody>
          <a:bodyPr lIns="0" tIns="0" rIns="0" bIns="0" anchor="b">
            <a:noAutofit/>
          </a:bodyPr>
          <a:lstStyle>
            <a:lvl1pPr marL="0" indent="0">
              <a:buNone/>
              <a:defRPr sz="24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4865296"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Tree>
    <p:extLst>
      <p:ext uri="{BB962C8B-B14F-4D97-AF65-F5344CB8AC3E}">
        <p14:creationId xmlns:p14="http://schemas.microsoft.com/office/powerpoint/2010/main" val="16814691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999488" y="3429000"/>
            <a:ext cx="10192513"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solidFill>
                  <a:schemeClr val="tx1"/>
                </a:solidFill>
              </a:rPr>
              <a:t>NREL</a:t>
            </a:r>
            <a:r>
              <a:rPr lang="en-US" sz="1067" baseline="0">
                <a:solidFill>
                  <a:schemeClr val="tx1"/>
                </a:solidFill>
              </a:rPr>
              <a:t>    </a:t>
            </a:r>
            <a:r>
              <a:rPr lang="en-US" sz="1067">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2562513"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Text Placeholder 7">
            <a:extLst>
              <a:ext uri="{FF2B5EF4-FFF2-40B4-BE49-F238E27FC236}">
                <a16:creationId xmlns:a16="http://schemas.microsoft.com/office/drawing/2014/main" id="{0B0CD720-AECF-2546-AD56-838BD33350C3}"/>
              </a:ext>
            </a:extLst>
          </p:cNvPr>
          <p:cNvSpPr>
            <a:spLocks noGrp="1"/>
          </p:cNvSpPr>
          <p:nvPr>
            <p:ph type="body" sz="quarter" idx="51" hasCustomPrompt="1"/>
          </p:nvPr>
        </p:nvSpPr>
        <p:spPr>
          <a:xfrm>
            <a:off x="381399" y="674160"/>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a:t>text</a:t>
            </a:r>
          </a:p>
        </p:txBody>
      </p:sp>
    </p:spTree>
    <p:extLst>
      <p:ext uri="{BB962C8B-B14F-4D97-AF65-F5344CB8AC3E}">
        <p14:creationId xmlns:p14="http://schemas.microsoft.com/office/powerpoint/2010/main" val="4127309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999745" y="3429000"/>
            <a:ext cx="11192257"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9"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1562769" y="674158"/>
            <a:ext cx="6189939" cy="1462617"/>
          </a:xfrm>
        </p:spPr>
        <p:txBody>
          <a:bodyPr lIns="0" tIns="73152" rIns="0" bIns="0">
            <a:noAutofit/>
          </a:bodyPr>
          <a:lstStyle>
            <a:lvl1pPr marL="0" indent="0">
              <a:buNone/>
              <a:defRPr sz="2667" b="0">
                <a:solidFill>
                  <a:schemeClr val="tx1"/>
                </a:solidFill>
              </a:defRPr>
            </a:lvl1pPr>
          </a:lstStyle>
          <a:p>
            <a:pPr lvl="0"/>
            <a:r>
              <a:rPr lang="en-US"/>
              <a:t>Supporting body text</a:t>
            </a:r>
          </a:p>
        </p:txBody>
      </p:sp>
      <p:sp>
        <p:nvSpPr>
          <p:cNvPr id="8" name="Rectangle 7">
            <a:extLst>
              <a:ext uri="{FF2B5EF4-FFF2-40B4-BE49-F238E27FC236}">
                <a16:creationId xmlns:a16="http://schemas.microsoft.com/office/drawing/2014/main" id="{D9F44E30-1CE7-304C-AF61-09BD499EEA25}"/>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14767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609601" y="1855841"/>
            <a:ext cx="5497435" cy="3389856"/>
          </a:xfrm>
          <a:prstGeom prst="rect">
            <a:avLst/>
          </a:prstGeom>
          <a:solidFill>
            <a:schemeClr val="bg1">
              <a:lumMod val="85000"/>
            </a:schemeClr>
          </a:solidFill>
        </p:spPr>
        <p:txBody>
          <a:bodyPr vert="horz"/>
          <a:lstStyle>
            <a:lvl1pPr marL="0" marR="0" indent="0" algn="l" defTabSz="609570"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4" name="Text Placeholder 27"/>
          <p:cNvSpPr>
            <a:spLocks noGrp="1"/>
          </p:cNvSpPr>
          <p:nvPr>
            <p:ph type="body" sz="quarter" idx="20" hasCustomPrompt="1"/>
          </p:nvPr>
        </p:nvSpPr>
        <p:spPr>
          <a:xfrm>
            <a:off x="609601" y="5454635"/>
            <a:ext cx="5497435" cy="969684"/>
          </a:xfrm>
          <a:prstGeom prst="rect">
            <a:avLst/>
          </a:prstGeom>
        </p:spPr>
        <p:txBody>
          <a:bodyPr vert="horz" lIns="0" tIns="0" rIns="0" bIns="0" anchor="t" anchorCtr="0"/>
          <a:lstStyle>
            <a:lvl1pPr marL="0" indent="0">
              <a:spcBef>
                <a:spcPts val="1333"/>
              </a:spcBef>
              <a:buFont typeface="Arial"/>
              <a:buNone/>
              <a:defRPr sz="24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6433744" y="243840"/>
            <a:ext cx="5162664" cy="2794016"/>
          </a:xfrm>
          <a:prstGeom prst="rect">
            <a:avLst/>
          </a:prstGeom>
          <a:solidFill>
            <a:schemeClr val="bg1">
              <a:lumMod val="85000"/>
            </a:schemeClr>
          </a:solidFill>
        </p:spPr>
        <p:txBody>
          <a:bodyPr vert="horz"/>
          <a:lstStyle>
            <a:lvl1pPr marL="0" marR="0" indent="0" algn="l" defTabSz="609570"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7" name="Picture Placeholder 2"/>
          <p:cNvSpPr>
            <a:spLocks noGrp="1"/>
          </p:cNvSpPr>
          <p:nvPr>
            <p:ph type="pic" sz="quarter" idx="23" hasCustomPrompt="1"/>
          </p:nvPr>
        </p:nvSpPr>
        <p:spPr>
          <a:xfrm>
            <a:off x="6433744" y="3306597"/>
            <a:ext cx="5162664" cy="3117721"/>
          </a:xfrm>
          <a:prstGeom prst="rect">
            <a:avLst/>
          </a:prstGeom>
          <a:solidFill>
            <a:schemeClr val="bg1">
              <a:lumMod val="85000"/>
            </a:schemeClr>
          </a:solidFill>
        </p:spPr>
        <p:txBody>
          <a:bodyPr vert="horz"/>
          <a:lstStyle>
            <a:lvl1pPr marL="0" marR="0" indent="0" algn="l" defTabSz="609570"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8" name="TextBox 7"/>
          <p:cNvSpPr txBox="1"/>
          <p:nvPr userDrawn="1"/>
        </p:nvSpPr>
        <p:spPr>
          <a:xfrm>
            <a:off x="8948936" y="6454019"/>
            <a:ext cx="3039363" cy="256545"/>
          </a:xfrm>
          <a:prstGeom prst="rect">
            <a:avLst/>
          </a:prstGeom>
          <a:noFill/>
        </p:spPr>
        <p:txBody>
          <a:bodyPr wrap="square" rtlCol="0">
            <a:spAutoFit/>
          </a:bodyPr>
          <a:lstStyle/>
          <a:p>
            <a:pPr marL="0" marR="0" indent="0" algn="r" defTabSz="609570"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70"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2484657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a:t>Q&amp;A or Thank You</a:t>
            </a:r>
          </a:p>
        </p:txBody>
      </p:sp>
      <p:cxnSp>
        <p:nvCxnSpPr>
          <p:cNvPr id="4" name="Straight Connector 3"/>
          <p:cNvCxnSpPr/>
          <p:nvPr userDrawn="1"/>
        </p:nvCxnSpPr>
        <p:spPr>
          <a:xfrm>
            <a:off x="4988865"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70" indent="0">
              <a:buNone/>
              <a:defRPr/>
            </a:lvl2pPr>
            <a:lvl3pPr marL="1219140" indent="0">
              <a:buNone/>
              <a:defRPr/>
            </a:lvl3pPr>
            <a:lvl4pPr marL="1828709" indent="0">
              <a:buNone/>
              <a:defRPr/>
            </a:lvl4pPr>
            <a:lvl5pPr marL="2438278" indent="0">
              <a:buNone/>
              <a:defRPr/>
            </a:lvl5pPr>
          </a:lstStyle>
          <a:p>
            <a:pPr lvl="0"/>
            <a:r>
              <a:rPr lang="en-US"/>
              <a:t>Publication Number</a:t>
            </a:r>
          </a:p>
        </p:txBody>
      </p:sp>
      <p:sp>
        <p:nvSpPr>
          <p:cNvPr id="9" name="TextBox 8"/>
          <p:cNvSpPr txBox="1"/>
          <p:nvPr userDrawn="1"/>
        </p:nvSpPr>
        <p:spPr>
          <a:xfrm>
            <a:off x="4897558" y="2759471"/>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342432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478C-B86D-D0A0-487B-01632A87C5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18B27C-C8E1-9B96-09DF-9DCC12397552}"/>
              </a:ext>
            </a:extLst>
          </p:cNvPr>
          <p:cNvSpPr>
            <a:spLocks noGrp="1"/>
          </p:cNvSpPr>
          <p:nvPr>
            <p:ph type="dt" sz="half" idx="10"/>
          </p:nvPr>
        </p:nvSpPr>
        <p:spPr/>
        <p:txBody>
          <a:bodyPr/>
          <a:lstStyle/>
          <a:p>
            <a:fld id="{C6880BC9-6F4D-476F-B02C-7D6336B21B79}" type="datetimeFigureOut">
              <a:rPr lang="en-US" smtClean="0"/>
              <a:t>1/19/2023</a:t>
            </a:fld>
            <a:endParaRPr lang="en-US"/>
          </a:p>
        </p:txBody>
      </p:sp>
      <p:sp>
        <p:nvSpPr>
          <p:cNvPr id="4" name="Footer Placeholder 3">
            <a:extLst>
              <a:ext uri="{FF2B5EF4-FFF2-40B4-BE49-F238E27FC236}">
                <a16:creationId xmlns:a16="http://schemas.microsoft.com/office/drawing/2014/main" id="{AF6E7F96-1A0D-F4E1-FF73-2561BBF344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9EA17C-E848-C042-C373-DE1F92776AED}"/>
              </a:ext>
            </a:extLst>
          </p:cNvPr>
          <p:cNvSpPr>
            <a:spLocks noGrp="1"/>
          </p:cNvSpPr>
          <p:nvPr>
            <p:ph type="sldNum" sz="quarter" idx="12"/>
          </p:nvPr>
        </p:nvSpPr>
        <p:spPr/>
        <p:txBody>
          <a:bodyPr/>
          <a:lstStyle/>
          <a:p>
            <a:fld id="{EA44A679-3746-4BE1-9F12-4868E17EFF1B}" type="slidenum">
              <a:rPr lang="en-US" smtClean="0"/>
              <a:t>‹#›</a:t>
            </a:fld>
            <a:endParaRPr lang="en-US"/>
          </a:p>
        </p:txBody>
      </p:sp>
    </p:spTree>
    <p:extLst>
      <p:ext uri="{BB962C8B-B14F-4D97-AF65-F5344CB8AC3E}">
        <p14:creationId xmlns:p14="http://schemas.microsoft.com/office/powerpoint/2010/main" val="12596642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a:t>Q&amp;A or Thank You</a:t>
            </a:r>
          </a:p>
        </p:txBody>
      </p:sp>
      <p:cxnSp>
        <p:nvCxnSpPr>
          <p:cNvPr id="4" name="Straight Connector 3"/>
          <p:cNvCxnSpPr/>
          <p:nvPr userDrawn="1"/>
        </p:nvCxnSpPr>
        <p:spPr>
          <a:xfrm>
            <a:off x="4988865"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70" indent="0">
              <a:buNone/>
              <a:defRPr/>
            </a:lvl2pPr>
            <a:lvl3pPr marL="1219140" indent="0">
              <a:buNone/>
              <a:defRPr/>
            </a:lvl3pPr>
            <a:lvl4pPr marL="1828709" indent="0">
              <a:buNone/>
              <a:defRPr/>
            </a:lvl4pPr>
            <a:lvl5pPr marL="2438278" indent="0">
              <a:buNone/>
              <a:defRPr/>
            </a:lvl5pPr>
          </a:lstStyle>
          <a:p>
            <a:pPr lvl="0"/>
            <a:r>
              <a:rPr lang="en-US"/>
              <a:t>Publication Number</a:t>
            </a:r>
          </a:p>
        </p:txBody>
      </p:sp>
      <p:sp>
        <p:nvSpPr>
          <p:cNvPr id="9" name="TextBox 8"/>
          <p:cNvSpPr txBox="1"/>
          <p:nvPr userDrawn="1"/>
        </p:nvSpPr>
        <p:spPr>
          <a:xfrm>
            <a:off x="4897558" y="2759471"/>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43729" y="5113983"/>
            <a:ext cx="7440927" cy="1569660"/>
          </a:xfrm>
          <a:prstGeom prst="rect">
            <a:avLst/>
          </a:prstGeom>
          <a:noFill/>
        </p:spPr>
        <p:txBody>
          <a:bodyPr wrap="square" rtlCol="0">
            <a:spAutoFit/>
          </a:bodyPr>
          <a:lstStyle/>
          <a:p>
            <a:r>
              <a:rPr lang="en-US" sz="1200"/>
              <a:t>This work was authored </a:t>
            </a:r>
            <a:r>
              <a:rPr lang="en-US" sz="1200">
                <a:solidFill>
                  <a:srgbClr val="FF0000"/>
                </a:solidFill>
              </a:rPr>
              <a:t>[in part]</a:t>
            </a:r>
            <a:r>
              <a:rPr lang="en-US" sz="1200"/>
              <a:t> by the National Renewable Energy Laboratory, operated by Alliance for Sustainable Energy, LLC, for the U.S. Department of Energy (DOE) under Contract No. DE-AC36-08GO28308. Funding provided by </a:t>
            </a:r>
            <a:r>
              <a:rPr lang="en-US" sz="120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547053" y="3897777"/>
            <a:ext cx="1601320" cy="1188749"/>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4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1732001"/>
            </a:xfrm>
            <a:prstGeom prst="rect">
              <a:avLst/>
            </a:prstGeom>
            <a:noFill/>
          </p:spPr>
          <p:txBody>
            <a:bodyPr wrap="square" rtlCol="0">
              <a:spAutoFit/>
            </a:bodyPr>
            <a:lstStyle/>
            <a:p>
              <a:r>
                <a:rPr lang="en-US" sz="1333">
                  <a:solidFill>
                    <a:srgbClr val="FF0000"/>
                  </a:solidFill>
                </a:rPr>
                <a:t>Insert the words “in part” if this work includes </a:t>
              </a:r>
              <a:br>
                <a:rPr lang="en-US" sz="1333">
                  <a:solidFill>
                    <a:srgbClr val="FF0000"/>
                  </a:solidFill>
                </a:rPr>
              </a:br>
              <a:r>
                <a:rPr lang="en-US" sz="1333">
                  <a:solidFill>
                    <a:srgbClr val="FF0000"/>
                  </a:solidFill>
                </a:rPr>
                <a:t>non-NREL authors.</a:t>
              </a:r>
            </a:p>
            <a:p>
              <a:pPr algn="l"/>
              <a:r>
                <a:rPr lang="en-US" sz="133">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4551700" y="3781043"/>
            <a:ext cx="3088339" cy="1621140"/>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4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2" y="33394988"/>
              <a:ext cx="5307072" cy="2596586"/>
            </a:xfrm>
            <a:prstGeom prst="rect">
              <a:avLst/>
            </a:prstGeom>
            <a:grpFill/>
          </p:spPr>
          <p:txBody>
            <a:bodyPr wrap="square" rtlCol="0">
              <a:spAutoFit/>
            </a:bodyPr>
            <a:lstStyle/>
            <a:p>
              <a:r>
                <a:rPr lang="en-US" sz="1200">
                  <a:solidFill>
                    <a:srgbClr val="FF0000"/>
                  </a:solidFill>
                </a:rPr>
                <a:t>Edit the red bracketed text as appropriate with the applicable DOE office(s) and program office(s) that sponsored the work and/or add other funding as needed.  For non-EERE funding, see </a:t>
              </a:r>
              <a:r>
                <a:rPr lang="en-US" sz="1200" u="sng">
                  <a:solidFill>
                    <a:srgbClr val="FF0000"/>
                  </a:solidFill>
                  <a:hlinkClick r:id="rId4"/>
                </a:rPr>
                <a:t>https://thesource.nrel.gov/publishing/disclaimers.html</a:t>
              </a:r>
              <a:endParaRPr lang="en-US" sz="267" i="0">
                <a:solidFill>
                  <a:srgbClr val="FF0000"/>
                </a:solidFill>
              </a:endParaRPr>
            </a:p>
          </p:txBody>
        </p:sp>
      </p:grpSp>
    </p:spTree>
    <p:extLst>
      <p:ext uri="{BB962C8B-B14F-4D97-AF65-F5344CB8AC3E}">
        <p14:creationId xmlns:p14="http://schemas.microsoft.com/office/powerpoint/2010/main" val="17753466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1_Title Slide - Simple">
    <p:spTree>
      <p:nvGrpSpPr>
        <p:cNvPr id="1" name=""/>
        <p:cNvGrpSpPr/>
        <p:nvPr/>
      </p:nvGrpSpPr>
      <p:grpSpPr>
        <a:xfrm>
          <a:off x="0" y="0"/>
          <a:ext cx="0" cy="0"/>
          <a:chOff x="0" y="0"/>
          <a:chExt cx="0" cy="0"/>
        </a:xfrm>
      </p:grpSpPr>
      <p:pic>
        <p:nvPicPr>
          <p:cNvPr id="7" name="Picture 6" descr="A city at night&#10;&#10;Description automatically generated">
            <a:extLst>
              <a:ext uri="{FF2B5EF4-FFF2-40B4-BE49-F238E27FC236}">
                <a16:creationId xmlns:a16="http://schemas.microsoft.com/office/drawing/2014/main" id="{A72CB4C4-D740-4246-8F60-4237759A6A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72" y="-1"/>
            <a:ext cx="12193472" cy="6858000"/>
          </a:xfrm>
          <a:prstGeom prst="rect">
            <a:avLst/>
          </a:prstGeom>
        </p:spPr>
      </p:pic>
      <p:sp>
        <p:nvSpPr>
          <p:cNvPr id="8" name="Text Placeholder 2">
            <a:extLst>
              <a:ext uri="{FF2B5EF4-FFF2-40B4-BE49-F238E27FC236}">
                <a16:creationId xmlns:a16="http://schemas.microsoft.com/office/drawing/2014/main" id="{58E096AF-DA3E-BA49-9EA0-9AA4DEC46236}"/>
              </a:ext>
            </a:extLst>
          </p:cNvPr>
          <p:cNvSpPr txBox="1">
            <a:spLocks/>
          </p:cNvSpPr>
          <p:nvPr userDrawn="1"/>
        </p:nvSpPr>
        <p:spPr>
          <a:xfrm>
            <a:off x="1" y="-12078"/>
            <a:ext cx="12216395" cy="6882156"/>
          </a:xfrm>
          <a:prstGeom prst="rect">
            <a:avLst/>
          </a:prstGeom>
          <a:solidFill>
            <a:srgbClr val="333333">
              <a:alpha val="40000"/>
            </a:srgbClr>
          </a:solidFill>
          <a:ln>
            <a:noFill/>
          </a:ln>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178" rtl="0" eaLnBrk="1" fontAlgn="auto" latinLnBrk="0" hangingPunct="1">
              <a:lnSpc>
                <a:spcPct val="100000"/>
              </a:lnSpc>
              <a:spcBef>
                <a:spcPct val="20000"/>
              </a:spcBef>
              <a:spcAft>
                <a:spcPts val="0"/>
              </a:spcAft>
              <a:buClrTx/>
              <a:buSzTx/>
              <a:buFont typeface="Arial"/>
              <a:buNone/>
              <a:tabLst/>
              <a:defRPr/>
            </a:pPr>
            <a:r>
              <a:rPr kumimoji="0" lang="en-US" sz="133" b="0" i="0" u="none" strike="noStrike" kern="1200" cap="none" spc="0" normalizeH="0" baseline="0" noProof="0">
                <a:ln>
                  <a:noFill/>
                </a:ln>
                <a:solidFill>
                  <a:srgbClr val="333333"/>
                </a:solidFill>
                <a:effectLst/>
                <a:uLnTx/>
                <a:uFillTx/>
                <a:latin typeface="Calibri"/>
                <a:ea typeface="+mn-ea"/>
                <a:cs typeface="+mn-cs"/>
              </a:rPr>
              <a:t>in</a:t>
            </a:r>
          </a:p>
        </p:txBody>
      </p:sp>
      <p:sp>
        <p:nvSpPr>
          <p:cNvPr id="9" name="Text Placeholder 2">
            <a:extLst>
              <a:ext uri="{FF2B5EF4-FFF2-40B4-BE49-F238E27FC236}">
                <a16:creationId xmlns:a16="http://schemas.microsoft.com/office/drawing/2014/main" id="{35C52A18-7F05-B34B-BFA5-8EEDF9C68D28}"/>
              </a:ext>
            </a:extLst>
          </p:cNvPr>
          <p:cNvSpPr txBox="1">
            <a:spLocks/>
          </p:cNvSpPr>
          <p:nvPr userDrawn="1"/>
        </p:nvSpPr>
        <p:spPr>
          <a:xfrm>
            <a:off x="1" y="-24157"/>
            <a:ext cx="12216395" cy="6882156"/>
          </a:xfrm>
          <a:prstGeom prst="rect">
            <a:avLst/>
          </a:prstGeom>
          <a:solidFill>
            <a:srgbClr val="0079C1">
              <a:alpha val="80000"/>
            </a:srgb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178" rtl="0" eaLnBrk="1" fontAlgn="auto" latinLnBrk="0" hangingPunct="1">
              <a:lnSpc>
                <a:spcPct val="100000"/>
              </a:lnSpc>
              <a:spcBef>
                <a:spcPct val="20000"/>
              </a:spcBef>
              <a:spcAft>
                <a:spcPts val="0"/>
              </a:spcAft>
              <a:buClrTx/>
              <a:buSzTx/>
              <a:buFont typeface="Arial"/>
              <a:buNone/>
              <a:tabLst/>
              <a:defRPr/>
            </a:pPr>
            <a:r>
              <a:rPr kumimoji="0" lang="en-US" sz="133" b="0" i="0" u="none" strike="noStrike" kern="1200" cap="none" spc="0" normalizeH="0" baseline="0" noProof="0">
                <a:ln>
                  <a:noFill/>
                </a:ln>
                <a:solidFill>
                  <a:srgbClr val="333333"/>
                </a:solidFill>
                <a:effectLst/>
                <a:uLnTx/>
                <a:uFillTx/>
                <a:latin typeface="Calibri"/>
                <a:ea typeface="+mn-ea"/>
                <a:cs typeface="+mn-cs"/>
              </a:rPr>
              <a:t>in</a:t>
            </a:r>
          </a:p>
        </p:txBody>
      </p:sp>
      <p:sp>
        <p:nvSpPr>
          <p:cNvPr id="20" name="Body Level One…"/>
          <p:cNvSpPr txBox="1">
            <a:spLocks noGrp="1"/>
          </p:cNvSpPr>
          <p:nvPr>
            <p:ph type="body" sz="quarter" idx="1"/>
          </p:nvPr>
        </p:nvSpPr>
        <p:spPr>
          <a:xfrm>
            <a:off x="4982633" y="1669357"/>
            <a:ext cx="5762859" cy="1797771"/>
          </a:xfrm>
          <a:prstGeom prst="rect">
            <a:avLst/>
          </a:prstGeom>
        </p:spPr>
        <p:txBody>
          <a:bodyPr anchor="b"/>
          <a:lstStyle>
            <a:lvl1pPr marL="0" indent="0">
              <a:spcBef>
                <a:spcPts val="933"/>
              </a:spcBef>
              <a:buSzTx/>
              <a:buFontTx/>
              <a:buNone/>
              <a:defRPr sz="4000"/>
            </a:lvl1pPr>
            <a:lvl2pPr marL="1085769" indent="-476213">
              <a:spcBef>
                <a:spcPts val="933"/>
              </a:spcBef>
              <a:buFontTx/>
              <a:defRPr sz="4000"/>
            </a:lvl2pPr>
            <a:lvl3pPr marL="1634714" indent="-415606">
              <a:spcBef>
                <a:spcPts val="933"/>
              </a:spcBef>
              <a:buFontTx/>
              <a:defRPr sz="4000"/>
            </a:lvl3pPr>
            <a:lvl4pPr marL="2285830" indent="-457167">
              <a:spcBef>
                <a:spcPts val="933"/>
              </a:spcBef>
              <a:buFontTx/>
              <a:defRPr sz="4000"/>
            </a:lvl4pPr>
            <a:lvl5pPr marL="2946180" indent="-507962">
              <a:spcBef>
                <a:spcPts val="933"/>
              </a:spcBef>
              <a:buFontTx/>
              <a:defRPr sz="4000"/>
            </a:lvl5pPr>
          </a:lstStyle>
          <a:p>
            <a:r>
              <a:t>Body Level One</a:t>
            </a:r>
          </a:p>
          <a:p>
            <a:pPr lvl="1"/>
            <a:r>
              <a:t>Body Level Two</a:t>
            </a:r>
          </a:p>
          <a:p>
            <a:pPr lvl="2"/>
            <a:r>
              <a:t>Body Level Three</a:t>
            </a:r>
          </a:p>
          <a:p>
            <a:pPr lvl="3"/>
            <a:r>
              <a:t>Body Level Four</a:t>
            </a:r>
          </a:p>
          <a:p>
            <a:pPr lvl="4"/>
            <a:r>
              <a:t>Body Level Five</a:t>
            </a:r>
          </a:p>
        </p:txBody>
      </p:sp>
      <p:sp>
        <p:nvSpPr>
          <p:cNvPr id="21" name="Straight Connector 9"/>
          <p:cNvSpPr/>
          <p:nvPr/>
        </p:nvSpPr>
        <p:spPr>
          <a:xfrm>
            <a:off x="5119808" y="3707713"/>
            <a:ext cx="5625685" cy="1"/>
          </a:xfrm>
          <a:prstGeom prst="line">
            <a:avLst/>
          </a:prstGeom>
          <a:ln w="25400">
            <a:solidFill>
              <a:schemeClr val="bg1"/>
            </a:solidFill>
          </a:ln>
        </p:spPr>
        <p:txBody>
          <a:bodyPr lIns="60959" rIns="60959"/>
          <a:lstStyle/>
          <a:p>
            <a:endParaRPr sz="2400"/>
          </a:p>
        </p:txBody>
      </p:sp>
      <p:sp>
        <p:nvSpPr>
          <p:cNvPr id="22" name="Text Placeholder 14"/>
          <p:cNvSpPr>
            <a:spLocks noGrp="1"/>
          </p:cNvSpPr>
          <p:nvPr>
            <p:ph type="body" sz="quarter" idx="13"/>
          </p:nvPr>
        </p:nvSpPr>
        <p:spPr>
          <a:xfrm>
            <a:off x="4982635" y="3948643"/>
            <a:ext cx="5763684" cy="1468736"/>
          </a:xfrm>
          <a:prstGeom prst="rect">
            <a:avLst/>
          </a:prstGeom>
        </p:spPr>
        <p:txBody>
          <a:bodyPr/>
          <a:lstStyle>
            <a:lvl1pPr marL="0" indent="0">
              <a:spcBef>
                <a:spcPts val="533"/>
              </a:spcBef>
              <a:buSzTx/>
              <a:buFontTx/>
              <a:buNone/>
              <a:defRPr sz="1800"/>
            </a:lvl1pPr>
          </a:lstStyle>
          <a:p>
            <a:pPr marL="0" indent="0">
              <a:spcBef>
                <a:spcPts val="400"/>
              </a:spcBef>
              <a:buSzTx/>
              <a:buFontTx/>
              <a:buNone/>
              <a:defRPr sz="1800"/>
            </a:pPr>
            <a:endParaRPr/>
          </a:p>
        </p:txBody>
      </p:sp>
      <p:pic>
        <p:nvPicPr>
          <p:cNvPr id="23" name="Graphic 6" descr="Graphic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274" y="4"/>
            <a:ext cx="3109191" cy="1456409"/>
          </a:xfrm>
          <a:prstGeom prst="rect">
            <a:avLst/>
          </a:prstGeom>
          <a:ln w="12700">
            <a:miter lim="400000"/>
          </a:ln>
        </p:spPr>
      </p:pic>
    </p:spTree>
    <p:extLst>
      <p:ext uri="{BB962C8B-B14F-4D97-AF65-F5344CB8AC3E}">
        <p14:creationId xmlns:p14="http://schemas.microsoft.com/office/powerpoint/2010/main" val="408134209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751A6-0DF8-4810-AAAC-543ABE0573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B524ED-A057-412F-BCD8-2DD90AC622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DAD81-EE27-4C2B-B722-9EC27BE7025D}"/>
              </a:ext>
            </a:extLst>
          </p:cNvPr>
          <p:cNvSpPr>
            <a:spLocks noGrp="1"/>
          </p:cNvSpPr>
          <p:nvPr>
            <p:ph type="dt" sz="half" idx="10"/>
          </p:nvPr>
        </p:nvSpPr>
        <p:spPr/>
        <p:txBody>
          <a:bodyPr/>
          <a:lstStyle/>
          <a:p>
            <a:fld id="{B8E81865-C5CA-4513-9AD7-A24B59740EB3}" type="datetimeFigureOut">
              <a:rPr lang="en-US" smtClean="0"/>
              <a:t>1/19/2023</a:t>
            </a:fld>
            <a:endParaRPr lang="en-US"/>
          </a:p>
        </p:txBody>
      </p:sp>
      <p:sp>
        <p:nvSpPr>
          <p:cNvPr id="5" name="Footer Placeholder 4">
            <a:extLst>
              <a:ext uri="{FF2B5EF4-FFF2-40B4-BE49-F238E27FC236}">
                <a16:creationId xmlns:a16="http://schemas.microsoft.com/office/drawing/2014/main" id="{258456D7-CC3B-4A5F-92DC-F2F42FBF5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247DC-9990-4357-95F9-EE29B4AE83C0}"/>
              </a:ext>
            </a:extLst>
          </p:cNvPr>
          <p:cNvSpPr>
            <a:spLocks noGrp="1"/>
          </p:cNvSpPr>
          <p:nvPr>
            <p:ph type="sldNum" sz="quarter" idx="12"/>
          </p:nvPr>
        </p:nvSpPr>
        <p:spPr/>
        <p:txBody>
          <a:bodyPr/>
          <a:lstStyle/>
          <a:p>
            <a:fld id="{F1D1CC88-7BCE-4B66-8F99-85964CA18846}" type="slidenum">
              <a:rPr lang="en-US" smtClean="0"/>
              <a:t>‹#›</a:t>
            </a:fld>
            <a:endParaRPr lang="en-US"/>
          </a:p>
        </p:txBody>
      </p:sp>
    </p:spTree>
    <p:extLst>
      <p:ext uri="{BB962C8B-B14F-4D97-AF65-F5344CB8AC3E}">
        <p14:creationId xmlns:p14="http://schemas.microsoft.com/office/powerpoint/2010/main" val="29931742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a:t>Q&amp;A or Thank You</a:t>
            </a:r>
          </a:p>
        </p:txBody>
      </p:sp>
      <p:cxnSp>
        <p:nvCxnSpPr>
          <p:cNvPr id="4" name="Straight Connector 3"/>
          <p:cNvCxnSpPr/>
          <p:nvPr userDrawn="1"/>
        </p:nvCxnSpPr>
        <p:spPr>
          <a:xfrm>
            <a:off x="4988865"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897558" y="2759471"/>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a:solidFill>
                  <a:srgbClr val="333333"/>
                </a:solidFill>
              </a:rPr>
              <a:t>  www.nrel.gov</a:t>
            </a:r>
          </a:p>
        </p:txBody>
      </p:sp>
      <p:pic>
        <p:nvPicPr>
          <p:cNvPr id="11" name="Picture 10"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69389" y="5768944"/>
            <a:ext cx="2524571" cy="671341"/>
          </a:xfrm>
          <a:prstGeom prst="rect">
            <a:avLst/>
          </a:prstGeom>
        </p:spPr>
      </p:pic>
      <p:pic>
        <p:nvPicPr>
          <p:cNvPr id="19" name="Graphic 18">
            <a:extLst>
              <a:ext uri="{FF2B5EF4-FFF2-40B4-BE49-F238E27FC236}">
                <a16:creationId xmlns:a16="http://schemas.microsoft.com/office/drawing/2014/main" id="{D8EFD28E-A8FC-9341-B3F0-56164A71161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7080" y="5401593"/>
            <a:ext cx="3109189" cy="1456409"/>
          </a:xfrm>
          <a:prstGeom prst="rect">
            <a:avLst/>
          </a:prstGeom>
        </p:spPr>
      </p:pic>
    </p:spTree>
    <p:extLst>
      <p:ext uri="{BB962C8B-B14F-4D97-AF65-F5344CB8AC3E}">
        <p14:creationId xmlns:p14="http://schemas.microsoft.com/office/powerpoint/2010/main" val="16874473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F189-1F59-41FF-8C98-EBE4C2B5499E}"/>
              </a:ext>
            </a:extLst>
          </p:cNvPr>
          <p:cNvSpPr>
            <a:spLocks noGrp="1"/>
          </p:cNvSpPr>
          <p:nvPr>
            <p:ph type="title"/>
          </p:nvPr>
        </p:nvSpPr>
        <p:spPr>
          <a:xfrm>
            <a:off x="0" y="1"/>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C3BB31-9C12-49FB-BB21-A02E702CC880}"/>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482A20-E990-43FC-BDB5-A5EACC5B89F1}"/>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75FC17-CD5C-490A-8711-B0611F7BBEF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3217D5-37BC-4144-B69E-BADD96AFDBF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8B75EE-8C78-4DCF-BFCE-3B7DDC4641F5}"/>
              </a:ext>
            </a:extLst>
          </p:cNvPr>
          <p:cNvSpPr>
            <a:spLocks noGrp="1"/>
          </p:cNvSpPr>
          <p:nvPr>
            <p:ph type="dt" sz="half" idx="10"/>
          </p:nvPr>
        </p:nvSpPr>
        <p:spPr/>
        <p:txBody>
          <a:bodyPr/>
          <a:lstStyle/>
          <a:p>
            <a:fld id="{752A9B5E-FF36-4799-80FC-C3B1261CDE4D}" type="datetime1">
              <a:rPr lang="en-US" smtClean="0"/>
              <a:t>1/19/2023</a:t>
            </a:fld>
            <a:endParaRPr lang="en-US"/>
          </a:p>
        </p:txBody>
      </p:sp>
      <p:sp>
        <p:nvSpPr>
          <p:cNvPr id="8" name="Footer Placeholder 7">
            <a:extLst>
              <a:ext uri="{FF2B5EF4-FFF2-40B4-BE49-F238E27FC236}">
                <a16:creationId xmlns:a16="http://schemas.microsoft.com/office/drawing/2014/main" id="{C8E34FA0-3F9F-4627-AD42-8DE7783675D8}"/>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7A231FA0-E593-4694-A957-C47BDE2E72FD}"/>
              </a:ext>
            </a:extLst>
          </p:cNvPr>
          <p:cNvSpPr>
            <a:spLocks noGrp="1"/>
          </p:cNvSpPr>
          <p:nvPr>
            <p:ph type="sldNum" sz="quarter" idx="12"/>
          </p:nvPr>
        </p:nvSpPr>
        <p:spPr/>
        <p:txBody>
          <a:bodyPr/>
          <a:lstStyle/>
          <a:p>
            <a:fld id="{A6FAD3CB-D674-4A67-91A5-1F18C61E2C97}" type="slidenum">
              <a:rPr lang="en-US" smtClean="0"/>
              <a:t>‹#›</a:t>
            </a:fld>
            <a:endParaRPr lang="en-US"/>
          </a:p>
        </p:txBody>
      </p:sp>
    </p:spTree>
    <p:extLst>
      <p:ext uri="{BB962C8B-B14F-4D97-AF65-F5344CB8AC3E}">
        <p14:creationId xmlns:p14="http://schemas.microsoft.com/office/powerpoint/2010/main" val="21721966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B21AB-481F-4A58-B34F-C1C70ED6F4F3}"/>
              </a:ext>
            </a:extLst>
          </p:cNvPr>
          <p:cNvSpPr>
            <a:spLocks noGrp="1"/>
          </p:cNvSpPr>
          <p:nvPr>
            <p:ph type="dt" sz="half" idx="10"/>
          </p:nvPr>
        </p:nvSpPr>
        <p:spPr/>
        <p:txBody>
          <a:bodyPr/>
          <a:lstStyle/>
          <a:p>
            <a:fld id="{5B977303-6115-4C67-A26E-5CA1E6C4A887}" type="datetime1">
              <a:rPr lang="en-US" smtClean="0"/>
              <a:t>1/19/2023</a:t>
            </a:fld>
            <a:endParaRPr lang="en-US"/>
          </a:p>
        </p:txBody>
      </p:sp>
      <p:sp>
        <p:nvSpPr>
          <p:cNvPr id="3" name="Footer Placeholder 2">
            <a:extLst>
              <a:ext uri="{FF2B5EF4-FFF2-40B4-BE49-F238E27FC236}">
                <a16:creationId xmlns:a16="http://schemas.microsoft.com/office/drawing/2014/main" id="{C265F7AF-8398-46DF-8ABB-14C086654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1AEBE1-F076-4117-93C1-1033C1CC668E}"/>
              </a:ext>
            </a:extLst>
          </p:cNvPr>
          <p:cNvSpPr>
            <a:spLocks noGrp="1"/>
          </p:cNvSpPr>
          <p:nvPr>
            <p:ph type="sldNum" sz="quarter" idx="12"/>
          </p:nvPr>
        </p:nvSpPr>
        <p:spPr/>
        <p:txBody>
          <a:bodyPr/>
          <a:lstStyle/>
          <a:p>
            <a:fld id="{CE3459B0-A6F7-4D3E-9580-CF0F5B01DB2A}" type="slidenum">
              <a:rPr lang="en-US" smtClean="0"/>
              <a:t>‹#›</a:t>
            </a:fld>
            <a:endParaRPr lang="en-US"/>
          </a:p>
        </p:txBody>
      </p:sp>
    </p:spTree>
    <p:extLst>
      <p:ext uri="{BB962C8B-B14F-4D97-AF65-F5344CB8AC3E}">
        <p14:creationId xmlns:p14="http://schemas.microsoft.com/office/powerpoint/2010/main" val="1558586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160320-A56B-8FCE-9DE2-18C26BD0E304}"/>
              </a:ext>
            </a:extLst>
          </p:cNvPr>
          <p:cNvSpPr>
            <a:spLocks noGrp="1"/>
          </p:cNvSpPr>
          <p:nvPr>
            <p:ph type="dt" sz="half" idx="10"/>
          </p:nvPr>
        </p:nvSpPr>
        <p:spPr/>
        <p:txBody>
          <a:bodyPr/>
          <a:lstStyle/>
          <a:p>
            <a:fld id="{C6880BC9-6F4D-476F-B02C-7D6336B21B79}" type="datetimeFigureOut">
              <a:rPr lang="en-US" smtClean="0"/>
              <a:t>1/19/2023</a:t>
            </a:fld>
            <a:endParaRPr lang="en-US"/>
          </a:p>
        </p:txBody>
      </p:sp>
      <p:sp>
        <p:nvSpPr>
          <p:cNvPr id="3" name="Footer Placeholder 2">
            <a:extLst>
              <a:ext uri="{FF2B5EF4-FFF2-40B4-BE49-F238E27FC236}">
                <a16:creationId xmlns:a16="http://schemas.microsoft.com/office/drawing/2014/main" id="{B05E58FE-2078-4C0A-480C-DE3849DF24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9A4F9F-3A07-A794-7C88-C001C5749FEC}"/>
              </a:ext>
            </a:extLst>
          </p:cNvPr>
          <p:cNvSpPr>
            <a:spLocks noGrp="1"/>
          </p:cNvSpPr>
          <p:nvPr>
            <p:ph type="sldNum" sz="quarter" idx="12"/>
          </p:nvPr>
        </p:nvSpPr>
        <p:spPr/>
        <p:txBody>
          <a:bodyPr/>
          <a:lstStyle/>
          <a:p>
            <a:fld id="{EA44A679-3746-4BE1-9F12-4868E17EFF1B}" type="slidenum">
              <a:rPr lang="en-US" smtClean="0"/>
              <a:t>‹#›</a:t>
            </a:fld>
            <a:endParaRPr lang="en-US"/>
          </a:p>
        </p:txBody>
      </p:sp>
    </p:spTree>
    <p:extLst>
      <p:ext uri="{BB962C8B-B14F-4D97-AF65-F5344CB8AC3E}">
        <p14:creationId xmlns:p14="http://schemas.microsoft.com/office/powerpoint/2010/main" val="3561608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7180-C376-CE32-3EA1-D8292BAED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BDC776-B3BF-6158-6584-07DBB23408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99DBBC-4679-CC41-7491-76BF5E66A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0BFE70-3CDD-7F06-F3CC-ABF66F600900}"/>
              </a:ext>
            </a:extLst>
          </p:cNvPr>
          <p:cNvSpPr>
            <a:spLocks noGrp="1"/>
          </p:cNvSpPr>
          <p:nvPr>
            <p:ph type="dt" sz="half" idx="10"/>
          </p:nvPr>
        </p:nvSpPr>
        <p:spPr/>
        <p:txBody>
          <a:bodyPr/>
          <a:lstStyle/>
          <a:p>
            <a:fld id="{C6880BC9-6F4D-476F-B02C-7D6336B21B79}" type="datetimeFigureOut">
              <a:rPr lang="en-US" smtClean="0"/>
              <a:t>1/19/2023</a:t>
            </a:fld>
            <a:endParaRPr lang="en-US"/>
          </a:p>
        </p:txBody>
      </p:sp>
      <p:sp>
        <p:nvSpPr>
          <p:cNvPr id="6" name="Footer Placeholder 5">
            <a:extLst>
              <a:ext uri="{FF2B5EF4-FFF2-40B4-BE49-F238E27FC236}">
                <a16:creationId xmlns:a16="http://schemas.microsoft.com/office/drawing/2014/main" id="{6D841FD5-FA4C-81A9-CD5E-A9F93BAD4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14B392-C1DD-7642-1AB4-5DD27DB22D12}"/>
              </a:ext>
            </a:extLst>
          </p:cNvPr>
          <p:cNvSpPr>
            <a:spLocks noGrp="1"/>
          </p:cNvSpPr>
          <p:nvPr>
            <p:ph type="sldNum" sz="quarter" idx="12"/>
          </p:nvPr>
        </p:nvSpPr>
        <p:spPr/>
        <p:txBody>
          <a:bodyPr/>
          <a:lstStyle/>
          <a:p>
            <a:fld id="{EA44A679-3746-4BE1-9F12-4868E17EFF1B}" type="slidenum">
              <a:rPr lang="en-US" smtClean="0"/>
              <a:t>‹#›</a:t>
            </a:fld>
            <a:endParaRPr lang="en-US"/>
          </a:p>
        </p:txBody>
      </p:sp>
    </p:spTree>
    <p:extLst>
      <p:ext uri="{BB962C8B-B14F-4D97-AF65-F5344CB8AC3E}">
        <p14:creationId xmlns:p14="http://schemas.microsoft.com/office/powerpoint/2010/main" val="108751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7808-C377-E141-2E9D-088214663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3FB4EE-D74B-BDE5-B540-97E91D8392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AA0F8C-FD06-FF9A-5453-D77E2AC98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919D7-B7F5-8544-16D6-A4D2C4AB1C47}"/>
              </a:ext>
            </a:extLst>
          </p:cNvPr>
          <p:cNvSpPr>
            <a:spLocks noGrp="1"/>
          </p:cNvSpPr>
          <p:nvPr>
            <p:ph type="dt" sz="half" idx="10"/>
          </p:nvPr>
        </p:nvSpPr>
        <p:spPr/>
        <p:txBody>
          <a:bodyPr/>
          <a:lstStyle/>
          <a:p>
            <a:fld id="{C6880BC9-6F4D-476F-B02C-7D6336B21B79}" type="datetimeFigureOut">
              <a:rPr lang="en-US" smtClean="0"/>
              <a:t>1/19/2023</a:t>
            </a:fld>
            <a:endParaRPr lang="en-US"/>
          </a:p>
        </p:txBody>
      </p:sp>
      <p:sp>
        <p:nvSpPr>
          <p:cNvPr id="6" name="Footer Placeholder 5">
            <a:extLst>
              <a:ext uri="{FF2B5EF4-FFF2-40B4-BE49-F238E27FC236}">
                <a16:creationId xmlns:a16="http://schemas.microsoft.com/office/drawing/2014/main" id="{3AC124A2-9C14-3EDA-5ACE-2A295F4808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C7596F-0F57-D34C-2FD9-D3A89428F6CF}"/>
              </a:ext>
            </a:extLst>
          </p:cNvPr>
          <p:cNvSpPr>
            <a:spLocks noGrp="1"/>
          </p:cNvSpPr>
          <p:nvPr>
            <p:ph type="sldNum" sz="quarter" idx="12"/>
          </p:nvPr>
        </p:nvSpPr>
        <p:spPr/>
        <p:txBody>
          <a:bodyPr/>
          <a:lstStyle/>
          <a:p>
            <a:fld id="{EA44A679-3746-4BE1-9F12-4868E17EFF1B}" type="slidenum">
              <a:rPr lang="en-US" smtClean="0"/>
              <a:t>‹#›</a:t>
            </a:fld>
            <a:endParaRPr lang="en-US"/>
          </a:p>
        </p:txBody>
      </p:sp>
    </p:spTree>
    <p:extLst>
      <p:ext uri="{BB962C8B-B14F-4D97-AF65-F5344CB8AC3E}">
        <p14:creationId xmlns:p14="http://schemas.microsoft.com/office/powerpoint/2010/main" val="247632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4297A-E8C0-7143-B21B-D9C294A649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50F6A6-27EE-4567-D8E9-E82D00ED1E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E24E2-A6AB-04D0-B519-484CADF1E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80BC9-6F4D-476F-B02C-7D6336B21B79}" type="datetimeFigureOut">
              <a:rPr lang="en-US" smtClean="0"/>
              <a:t>1/19/2023</a:t>
            </a:fld>
            <a:endParaRPr lang="en-US"/>
          </a:p>
        </p:txBody>
      </p:sp>
      <p:sp>
        <p:nvSpPr>
          <p:cNvPr id="5" name="Footer Placeholder 4">
            <a:extLst>
              <a:ext uri="{FF2B5EF4-FFF2-40B4-BE49-F238E27FC236}">
                <a16:creationId xmlns:a16="http://schemas.microsoft.com/office/drawing/2014/main" id="{1BC4F8B1-7042-37E6-E934-4D7C2E770E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270E4D-37AC-9678-6933-4504E0D63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44A679-3746-4BE1-9F12-4868E17EFF1B}" type="slidenum">
              <a:rPr lang="en-US" smtClean="0"/>
              <a:t>‹#›</a:t>
            </a:fld>
            <a:endParaRPr lang="en-US"/>
          </a:p>
        </p:txBody>
      </p:sp>
    </p:spTree>
    <p:extLst>
      <p:ext uri="{BB962C8B-B14F-4D97-AF65-F5344CB8AC3E}">
        <p14:creationId xmlns:p14="http://schemas.microsoft.com/office/powerpoint/2010/main" val="3363999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6188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txStyles>
    <p:titleStyle>
      <a:lvl1pPr marL="0" algn="ctr" defTabSz="609570"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78" indent="-457178" algn="l" defTabSz="609570" rtl="0" eaLnBrk="1" latinLnBrk="0" hangingPunct="1">
        <a:spcBef>
          <a:spcPct val="20000"/>
        </a:spcBef>
        <a:buFont typeface="Arial"/>
        <a:buChar char="•"/>
        <a:defRPr sz="32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2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2933"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667"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4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wm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0187-D9B6-95B8-222B-18750B9F02B7}"/>
              </a:ext>
            </a:extLst>
          </p:cNvPr>
          <p:cNvSpPr>
            <a:spLocks noGrp="1"/>
          </p:cNvSpPr>
          <p:nvPr>
            <p:ph type="title"/>
          </p:nvPr>
        </p:nvSpPr>
        <p:spPr/>
        <p:txBody>
          <a:bodyPr/>
          <a:lstStyle/>
          <a:p>
            <a:r>
              <a:rPr lang="en-US" dirty="0"/>
              <a:t>Study suggestion: </a:t>
            </a:r>
          </a:p>
        </p:txBody>
      </p:sp>
      <p:sp>
        <p:nvSpPr>
          <p:cNvPr id="3" name="Content Placeholder 2">
            <a:extLst>
              <a:ext uri="{FF2B5EF4-FFF2-40B4-BE49-F238E27FC236}">
                <a16:creationId xmlns:a16="http://schemas.microsoft.com/office/drawing/2014/main" id="{49FF0135-46E0-9A3F-D9C0-4F40467B703E}"/>
              </a:ext>
            </a:extLst>
          </p:cNvPr>
          <p:cNvSpPr>
            <a:spLocks noGrp="1"/>
          </p:cNvSpPr>
          <p:nvPr>
            <p:ph type="body" sz="quarter" idx="10"/>
          </p:nvPr>
        </p:nvSpPr>
        <p:spPr/>
        <p:txBody>
          <a:bodyPr>
            <a:normAutofit fontScale="70000" lnSpcReduction="20000"/>
          </a:bodyPr>
          <a:lstStyle/>
          <a:p>
            <a:r>
              <a:rPr lang="en-US" dirty="0"/>
              <a:t>1 year data from May 2021 to May 2022</a:t>
            </a:r>
          </a:p>
          <a:p>
            <a:pPr lvl="1"/>
            <a:r>
              <a:rPr lang="en-US" dirty="0"/>
              <a:t>Many system interruptions starting May 22 for measurements.</a:t>
            </a:r>
          </a:p>
          <a:p>
            <a:pPr lvl="1"/>
            <a:r>
              <a:rPr lang="en-US" dirty="0"/>
              <a:t>Only ~3.5 months of Rotating Albedometer (Method 3) data. Could use all the way to August </a:t>
            </a:r>
          </a:p>
          <a:p>
            <a:r>
              <a:rPr lang="en-US" dirty="0"/>
              <a:t>Select also sets of 3 days between Feb. 22 to May 22 to look closer at the comparison for ALL methods for ‘capacity testing’</a:t>
            </a:r>
          </a:p>
          <a:p>
            <a:pPr lvl="1"/>
            <a:r>
              <a:rPr lang="en-US" dirty="0"/>
              <a:t>Choose 1 set of nice clear sky days, and 1 set that has funky snow.</a:t>
            </a:r>
          </a:p>
          <a:p>
            <a:pPr lvl="1"/>
            <a:endParaRPr lang="en-US" dirty="0"/>
          </a:p>
          <a:p>
            <a:pPr marL="0" indent="0">
              <a:buNone/>
            </a:pPr>
            <a:r>
              <a:rPr lang="en-US" sz="2300" dirty="0"/>
              <a:t>Notes:</a:t>
            </a:r>
          </a:p>
          <a:p>
            <a:pPr lvl="1"/>
            <a:r>
              <a:rPr lang="en-US" sz="2300" dirty="0"/>
              <a:t>Doing 3 days or doing 1 year is the same for most </a:t>
            </a:r>
            <a:r>
              <a:rPr lang="en-US" sz="2300" dirty="0" err="1"/>
              <a:t>softwares</a:t>
            </a:r>
            <a:r>
              <a:rPr lang="en-US" sz="2300" dirty="0"/>
              <a:t>; we run the full year and then single out into the chosen 3 day sets for plots or analysis. </a:t>
            </a:r>
          </a:p>
          <a:p>
            <a:pPr lvl="2"/>
            <a:r>
              <a:rPr lang="en-US" sz="2000" dirty="0"/>
              <a:t>More data: better bias reduction, but more RMSE.</a:t>
            </a:r>
          </a:p>
          <a:p>
            <a:pPr lvl="1"/>
            <a:r>
              <a:rPr lang="en-US" sz="2300" dirty="0"/>
              <a:t>Technically ~3 years of data available for 2 bifacial rows, and 1 monofacial string level comparison. </a:t>
            </a:r>
          </a:p>
          <a:p>
            <a:pPr lvl="1"/>
            <a:r>
              <a:rPr lang="en-US" sz="2300" dirty="0"/>
              <a:t>Nov. 2020 one extra bifacial row added (total of 3 bifacial rows open data available)</a:t>
            </a:r>
          </a:p>
          <a:p>
            <a:pPr lvl="1"/>
            <a:r>
              <a:rPr lang="en-US" sz="2300" dirty="0"/>
              <a:t>Spectrum Responsivity effects and ‘location’ of sensors effects can be evaluated and interpreted as ‘uncertainty’ for all the variations of methods.</a:t>
            </a:r>
          </a:p>
          <a:p>
            <a:pPr lvl="1"/>
            <a:endParaRPr lang="en-US" dirty="0"/>
          </a:p>
        </p:txBody>
      </p:sp>
    </p:spTree>
    <p:extLst>
      <p:ext uri="{BB962C8B-B14F-4D97-AF65-F5344CB8AC3E}">
        <p14:creationId xmlns:p14="http://schemas.microsoft.com/office/powerpoint/2010/main" val="3831086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06FD-673E-3121-ADCB-53FDFC9BCC74}"/>
              </a:ext>
            </a:extLst>
          </p:cNvPr>
          <p:cNvSpPr>
            <a:spLocks noGrp="1"/>
          </p:cNvSpPr>
          <p:nvPr>
            <p:ph type="title"/>
          </p:nvPr>
        </p:nvSpPr>
        <p:spPr/>
        <p:txBody>
          <a:bodyPr/>
          <a:lstStyle/>
          <a:p>
            <a:r>
              <a:rPr lang="en-US" dirty="0"/>
              <a:t>Measured </a:t>
            </a:r>
          </a:p>
        </p:txBody>
      </p:sp>
      <p:graphicFrame>
        <p:nvGraphicFramePr>
          <p:cNvPr id="4" name="Chart 3">
            <a:extLst>
              <a:ext uri="{FF2B5EF4-FFF2-40B4-BE49-F238E27FC236}">
                <a16:creationId xmlns:a16="http://schemas.microsoft.com/office/drawing/2014/main" id="{0791EE15-FA41-E013-CBD3-E96CD5BBFBF3}"/>
              </a:ext>
            </a:extLst>
          </p:cNvPr>
          <p:cNvGraphicFramePr>
            <a:graphicFrameLocks/>
          </p:cNvGraphicFramePr>
          <p:nvPr>
            <p:extLst>
              <p:ext uri="{D42A27DB-BD31-4B8C-83A1-F6EECF244321}">
                <p14:modId xmlns:p14="http://schemas.microsoft.com/office/powerpoint/2010/main" val="3347890596"/>
              </p:ext>
            </p:extLst>
          </p:nvPr>
        </p:nvGraphicFramePr>
        <p:xfrm>
          <a:off x="838200" y="1917441"/>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C5CA2B2-18F5-C318-96A5-FFC24A7B65D8}"/>
              </a:ext>
            </a:extLst>
          </p:cNvPr>
          <p:cNvGraphicFramePr>
            <a:graphicFrameLocks/>
          </p:cNvGraphicFramePr>
          <p:nvPr>
            <p:extLst>
              <p:ext uri="{D42A27DB-BD31-4B8C-83A1-F6EECF244321}">
                <p14:modId xmlns:p14="http://schemas.microsoft.com/office/powerpoint/2010/main" val="1892302766"/>
              </p:ext>
            </p:extLst>
          </p:nvPr>
        </p:nvGraphicFramePr>
        <p:xfrm>
          <a:off x="6263951" y="1917441"/>
          <a:ext cx="4572000" cy="2743200"/>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2D730507-EA6D-B946-404A-02CF29687367}"/>
              </a:ext>
            </a:extLst>
          </p:cNvPr>
          <p:cNvCxnSpPr/>
          <p:nvPr/>
        </p:nvCxnSpPr>
        <p:spPr>
          <a:xfrm>
            <a:off x="1031846" y="5050172"/>
            <a:ext cx="0" cy="1526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DE6E70-AEBE-D6F0-E384-844F0A5D1CF7}"/>
              </a:ext>
            </a:extLst>
          </p:cNvPr>
          <p:cNvCxnSpPr>
            <a:cxnSpLocks/>
          </p:cNvCxnSpPr>
          <p:nvPr/>
        </p:nvCxnSpPr>
        <p:spPr>
          <a:xfrm flipH="1">
            <a:off x="1031846" y="6576969"/>
            <a:ext cx="406027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F255CD8-A3FA-7818-A9BF-CFA8EB818FD1}"/>
              </a:ext>
            </a:extLst>
          </p:cNvPr>
          <p:cNvSpPr txBox="1"/>
          <p:nvPr/>
        </p:nvSpPr>
        <p:spPr>
          <a:xfrm>
            <a:off x="5654180" y="763398"/>
            <a:ext cx="3000693" cy="923330"/>
          </a:xfrm>
          <a:prstGeom prst="rect">
            <a:avLst/>
          </a:prstGeom>
          <a:noFill/>
        </p:spPr>
        <p:txBody>
          <a:bodyPr wrap="none" rtlCol="0">
            <a:spAutoFit/>
          </a:bodyPr>
          <a:lstStyle/>
          <a:p>
            <a:r>
              <a:rPr lang="en-US" dirty="0">
                <a:solidFill>
                  <a:srgbClr val="FF0000"/>
                </a:solidFill>
              </a:rPr>
              <a:t>ADD Median</a:t>
            </a:r>
          </a:p>
          <a:p>
            <a:r>
              <a:rPr lang="en-US" dirty="0">
                <a:solidFill>
                  <a:srgbClr val="FF0000"/>
                </a:solidFill>
              </a:rPr>
              <a:t>Add Uncertainty for Ref Cell</a:t>
            </a:r>
          </a:p>
          <a:p>
            <a:r>
              <a:rPr lang="en-US" dirty="0">
                <a:solidFill>
                  <a:srgbClr val="FF0000"/>
                </a:solidFill>
              </a:rPr>
              <a:t>Add Uncertainty for </a:t>
            </a:r>
            <a:r>
              <a:rPr lang="en-US" dirty="0" err="1">
                <a:solidFill>
                  <a:srgbClr val="FF0000"/>
                </a:solidFill>
              </a:rPr>
              <a:t>Pyr</a:t>
            </a:r>
            <a:r>
              <a:rPr lang="en-US" dirty="0">
                <a:solidFill>
                  <a:srgbClr val="FF0000"/>
                </a:solidFill>
              </a:rPr>
              <a:t> CM11</a:t>
            </a:r>
          </a:p>
        </p:txBody>
      </p:sp>
    </p:spTree>
    <p:extLst>
      <p:ext uri="{BB962C8B-B14F-4D97-AF65-F5344CB8AC3E}">
        <p14:creationId xmlns:p14="http://schemas.microsoft.com/office/powerpoint/2010/main" val="3163995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8756D142-40E5-CE5B-F4C5-B6BAC3BBA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982" y="258619"/>
            <a:ext cx="3897747" cy="30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0FCAE17-10CD-9DCA-B108-F6EF3AAA8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982" y="3385354"/>
            <a:ext cx="3897747" cy="30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79112C0-00D9-5C22-1E74-FCA52D2BF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1816" y="3385353"/>
            <a:ext cx="3897747" cy="30548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1EF92CC-ED54-A3A7-2312-91A13C394F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1816" y="258619"/>
            <a:ext cx="3897747" cy="30548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A4DEFD-0717-3B5A-0469-605F1B41125C}"/>
              </a:ext>
            </a:extLst>
          </p:cNvPr>
          <p:cNvSpPr txBox="1"/>
          <p:nvPr/>
        </p:nvSpPr>
        <p:spPr>
          <a:xfrm>
            <a:off x="212437" y="73953"/>
            <a:ext cx="843501" cy="369332"/>
          </a:xfrm>
          <a:prstGeom prst="rect">
            <a:avLst/>
          </a:prstGeom>
          <a:noFill/>
        </p:spPr>
        <p:txBody>
          <a:bodyPr wrap="none" rtlCol="0">
            <a:spAutoFit/>
          </a:bodyPr>
          <a:lstStyle/>
          <a:p>
            <a:r>
              <a:rPr lang="en-US" b="1" dirty="0"/>
              <a:t>SIM 00</a:t>
            </a:r>
          </a:p>
        </p:txBody>
      </p:sp>
    </p:spTree>
    <p:extLst>
      <p:ext uri="{BB962C8B-B14F-4D97-AF65-F5344CB8AC3E}">
        <p14:creationId xmlns:p14="http://schemas.microsoft.com/office/powerpoint/2010/main" val="601942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A4DEFD-0717-3B5A-0469-605F1B41125C}"/>
              </a:ext>
            </a:extLst>
          </p:cNvPr>
          <p:cNvSpPr txBox="1"/>
          <p:nvPr/>
        </p:nvSpPr>
        <p:spPr>
          <a:xfrm>
            <a:off x="212437" y="73953"/>
            <a:ext cx="966931" cy="369332"/>
          </a:xfrm>
          <a:prstGeom prst="rect">
            <a:avLst/>
          </a:prstGeom>
          <a:noFill/>
        </p:spPr>
        <p:txBody>
          <a:bodyPr wrap="none" rtlCol="0">
            <a:spAutoFit/>
          </a:bodyPr>
          <a:lstStyle/>
          <a:p>
            <a:r>
              <a:rPr lang="en-US" b="1" dirty="0"/>
              <a:t>SIM P00</a:t>
            </a:r>
          </a:p>
        </p:txBody>
      </p:sp>
      <p:pic>
        <p:nvPicPr>
          <p:cNvPr id="2" name="Picture 2">
            <a:extLst>
              <a:ext uri="{FF2B5EF4-FFF2-40B4-BE49-F238E27FC236}">
                <a16:creationId xmlns:a16="http://schemas.microsoft.com/office/drawing/2014/main" id="{88D61EB3-16AA-927C-3FDF-D48FEED11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436" y="186693"/>
            <a:ext cx="3896838" cy="30540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1D73F27-52F0-95E0-6C3F-84ACD0D46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436" y="3429000"/>
            <a:ext cx="3896838" cy="30540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A5EDEE83-BA0A-06C2-28CB-EF01D4812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725" y="215459"/>
            <a:ext cx="3896838" cy="30540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1A9FEBCB-9CFC-59AB-42BF-B14113F432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2725" y="3313428"/>
            <a:ext cx="3896838" cy="305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150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1DC6E-3ABC-98AB-93B0-DA4A2A07C938}"/>
              </a:ext>
            </a:extLst>
          </p:cNvPr>
          <p:cNvSpPr>
            <a:spLocks noGrp="1"/>
          </p:cNvSpPr>
          <p:nvPr>
            <p:ph type="title"/>
          </p:nvPr>
        </p:nvSpPr>
        <p:spPr/>
        <p:txBody>
          <a:bodyPr/>
          <a:lstStyle/>
          <a:p>
            <a:r>
              <a:rPr lang="en-US" dirty="0"/>
              <a:t>RMSE </a:t>
            </a:r>
            <a:r>
              <a:rPr lang="en-US" dirty="0">
                <a:sym typeface="Wingdings" panose="05000000000000000000" pitchFamily="2" charset="2"/>
              </a:rPr>
              <a:t> </a:t>
            </a:r>
            <a:br>
              <a:rPr lang="en-US" dirty="0">
                <a:sym typeface="Wingdings" panose="05000000000000000000" pitchFamily="2" charset="2"/>
              </a:rPr>
            </a:br>
            <a:endParaRPr lang="en-US" dirty="0"/>
          </a:p>
        </p:txBody>
      </p:sp>
      <p:sp>
        <p:nvSpPr>
          <p:cNvPr id="3" name="Content Placeholder 2">
            <a:extLst>
              <a:ext uri="{FF2B5EF4-FFF2-40B4-BE49-F238E27FC236}">
                <a16:creationId xmlns:a16="http://schemas.microsoft.com/office/drawing/2014/main" id="{22BC7AE9-E635-CC5A-3EAE-8FCBD9CB7EF6}"/>
              </a:ext>
            </a:extLst>
          </p:cNvPr>
          <p:cNvSpPr>
            <a:spLocks noGrp="1"/>
          </p:cNvSpPr>
          <p:nvPr>
            <p:ph idx="1"/>
          </p:nvPr>
        </p:nvSpPr>
        <p:spPr/>
        <p:txBody>
          <a:bodyPr/>
          <a:lstStyle/>
          <a:p>
            <a:r>
              <a:rPr lang="en-US" dirty="0"/>
              <a:t>Max MBD – Min MBD for a cat. </a:t>
            </a:r>
          </a:p>
          <a:p>
            <a:r>
              <a:rPr lang="en-US" dirty="0"/>
              <a:t>i.e. range of model bias by changing the temperature</a:t>
            </a:r>
          </a:p>
          <a:p>
            <a:endParaRPr lang="en-US" dirty="0"/>
          </a:p>
        </p:txBody>
      </p:sp>
    </p:spTree>
    <p:extLst>
      <p:ext uri="{BB962C8B-B14F-4D97-AF65-F5344CB8AC3E}">
        <p14:creationId xmlns:p14="http://schemas.microsoft.com/office/powerpoint/2010/main" val="2790489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3EDFD5-73D4-E7BD-BED5-08FC6E4A956C}"/>
              </a:ext>
            </a:extLst>
          </p:cNvPr>
          <p:cNvSpPr>
            <a:spLocks noGrp="1"/>
          </p:cNvSpPr>
          <p:nvPr>
            <p:ph type="title"/>
          </p:nvPr>
        </p:nvSpPr>
        <p:spPr>
          <a:xfrm>
            <a:off x="609599" y="2"/>
            <a:ext cx="5651242" cy="1209524"/>
          </a:xfrm>
        </p:spPr>
        <p:txBody>
          <a:bodyPr/>
          <a:lstStyle/>
          <a:p>
            <a:r>
              <a:rPr lang="en-US" dirty="0"/>
              <a:t>Methods Summary</a:t>
            </a:r>
          </a:p>
        </p:txBody>
      </p:sp>
      <p:sp>
        <p:nvSpPr>
          <p:cNvPr id="7" name="Content Placeholder 6">
            <a:extLst>
              <a:ext uri="{FF2B5EF4-FFF2-40B4-BE49-F238E27FC236}">
                <a16:creationId xmlns:a16="http://schemas.microsoft.com/office/drawing/2014/main" id="{3095F1EE-CA0A-4C3C-A1BC-F711B3681FA3}"/>
              </a:ext>
            </a:extLst>
          </p:cNvPr>
          <p:cNvSpPr>
            <a:spLocks noGrp="1"/>
          </p:cNvSpPr>
          <p:nvPr>
            <p:ph type="body" sz="quarter" idx="10"/>
          </p:nvPr>
        </p:nvSpPr>
        <p:spPr>
          <a:xfrm>
            <a:off x="609603" y="1499811"/>
            <a:ext cx="6742919" cy="4829025"/>
          </a:xfrm>
        </p:spPr>
        <p:txBody>
          <a:bodyPr>
            <a:normAutofit fontScale="92500" lnSpcReduction="10000"/>
          </a:bodyPr>
          <a:lstStyle/>
          <a:p>
            <a:r>
              <a:rPr lang="en-US" sz="2800" b="1" dirty="0">
                <a:latin typeface="Arial" panose="020B0604020202020204" pitchFamily="34" charset="0"/>
                <a:cs typeface="Arial" panose="020B0604020202020204" pitchFamily="34" charset="0"/>
              </a:rPr>
              <a:t>Baseline</a:t>
            </a:r>
            <a:r>
              <a:rPr lang="en-US" sz="2800" dirty="0">
                <a:latin typeface="Arial" panose="020B0604020202020204" pitchFamily="34" charset="0"/>
                <a:cs typeface="Arial" panose="020B0604020202020204" pitchFamily="34" charset="0"/>
              </a:rPr>
              <a:t> – DNI and DHI, Perez model to Performance with T correction Kings Model, CM11 albedometer</a:t>
            </a:r>
          </a:p>
          <a:p>
            <a:r>
              <a:rPr lang="en-US" dirty="0"/>
              <a:t>1 – From Weather to Performance, with Albedometer data</a:t>
            </a:r>
          </a:p>
          <a:p>
            <a:r>
              <a:rPr lang="en-US" dirty="0"/>
              <a:t>2 – From POA (front or </a:t>
            </a:r>
            <a:r>
              <a:rPr lang="en-US" dirty="0" err="1"/>
              <a:t>front+rear</a:t>
            </a:r>
            <a:r>
              <a:rPr lang="en-US" dirty="0"/>
              <a:t>) to Performance</a:t>
            </a:r>
          </a:p>
          <a:p>
            <a:r>
              <a:rPr lang="en-US" dirty="0"/>
              <a:t>3 – Unobstructed Rotating Albedometer</a:t>
            </a:r>
          </a:p>
          <a:p>
            <a:r>
              <a:rPr lang="en-US" dirty="0"/>
              <a:t>4 – Reference Module</a:t>
            </a:r>
          </a:p>
        </p:txBody>
      </p:sp>
      <p:pic>
        <p:nvPicPr>
          <p:cNvPr id="2050" name="Picture 2">
            <a:extLst>
              <a:ext uri="{FF2B5EF4-FFF2-40B4-BE49-F238E27FC236}">
                <a16:creationId xmlns:a16="http://schemas.microsoft.com/office/drawing/2014/main" id="{C39E5BEE-55E9-2A64-F23F-6A26C27B8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821" y="169211"/>
            <a:ext cx="5004378" cy="3842952"/>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3" descr="A picture containing outdoor, solar cell, metal, outdoor object&#10;&#10;Description automatically generated">
            <a:extLst>
              <a:ext uri="{FF2B5EF4-FFF2-40B4-BE49-F238E27FC236}">
                <a16:creationId xmlns:a16="http://schemas.microsoft.com/office/drawing/2014/main" id="{7EF7F473-A9B4-DBC1-75D8-6C632752A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7316" y="4223811"/>
            <a:ext cx="2809875"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860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C057D1E7-C38A-ECDE-0C22-337F413C8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870" y="749094"/>
            <a:ext cx="3897747" cy="30548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3CDE0E7E-90DA-EF25-B6B6-73EF9D11A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9619" y="749094"/>
            <a:ext cx="3896838" cy="3054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6E0625-0E8A-3791-03A3-1E223E656F54}"/>
              </a:ext>
            </a:extLst>
          </p:cNvPr>
          <p:cNvSpPr txBox="1"/>
          <p:nvPr/>
        </p:nvSpPr>
        <p:spPr>
          <a:xfrm>
            <a:off x="3627333" y="241262"/>
            <a:ext cx="2572820" cy="646331"/>
          </a:xfrm>
          <a:prstGeom prst="rect">
            <a:avLst/>
          </a:prstGeom>
          <a:noFill/>
        </p:spPr>
        <p:txBody>
          <a:bodyPr wrap="none" rtlCol="0">
            <a:spAutoFit/>
          </a:bodyPr>
          <a:lstStyle/>
          <a:p>
            <a:pPr algn="ctr"/>
            <a:r>
              <a:rPr lang="en-US" dirty="0"/>
              <a:t>Modeling from measured</a:t>
            </a:r>
          </a:p>
          <a:p>
            <a:pPr algn="ctr"/>
            <a:r>
              <a:rPr lang="en-US" dirty="0"/>
              <a:t>DNI and DHI</a:t>
            </a:r>
          </a:p>
        </p:txBody>
      </p:sp>
      <p:sp>
        <p:nvSpPr>
          <p:cNvPr id="7" name="TextBox 6">
            <a:extLst>
              <a:ext uri="{FF2B5EF4-FFF2-40B4-BE49-F238E27FC236}">
                <a16:creationId xmlns:a16="http://schemas.microsoft.com/office/drawing/2014/main" id="{1D68B1D6-CCDD-CB19-7709-71EF46517C06}"/>
              </a:ext>
            </a:extLst>
          </p:cNvPr>
          <p:cNvSpPr txBox="1"/>
          <p:nvPr/>
        </p:nvSpPr>
        <p:spPr>
          <a:xfrm>
            <a:off x="8902900" y="220441"/>
            <a:ext cx="2625719" cy="646331"/>
          </a:xfrm>
          <a:prstGeom prst="rect">
            <a:avLst/>
          </a:prstGeom>
          <a:noFill/>
        </p:spPr>
        <p:txBody>
          <a:bodyPr wrap="none" rtlCol="0">
            <a:spAutoFit/>
          </a:bodyPr>
          <a:lstStyle/>
          <a:p>
            <a:r>
              <a:rPr lang="en-US" dirty="0"/>
              <a:t>Modeling from measured </a:t>
            </a:r>
          </a:p>
          <a:p>
            <a:pPr algn="ctr"/>
            <a:r>
              <a:rPr lang="en-US" dirty="0"/>
              <a:t>POA</a:t>
            </a:r>
          </a:p>
        </p:txBody>
      </p:sp>
      <p:sp>
        <p:nvSpPr>
          <p:cNvPr id="2" name="TextBox 1">
            <a:extLst>
              <a:ext uri="{FF2B5EF4-FFF2-40B4-BE49-F238E27FC236}">
                <a16:creationId xmlns:a16="http://schemas.microsoft.com/office/drawing/2014/main" id="{802382B7-DF27-93C6-B3EC-8739F52713F2}"/>
              </a:ext>
            </a:extLst>
          </p:cNvPr>
          <p:cNvSpPr txBox="1"/>
          <p:nvPr/>
        </p:nvSpPr>
        <p:spPr>
          <a:xfrm>
            <a:off x="9550241" y="-44920"/>
            <a:ext cx="1161280" cy="369332"/>
          </a:xfrm>
          <a:prstGeom prst="rect">
            <a:avLst/>
          </a:prstGeom>
          <a:noFill/>
        </p:spPr>
        <p:txBody>
          <a:bodyPr wrap="none" rtlCol="0">
            <a:spAutoFit/>
          </a:bodyPr>
          <a:lstStyle/>
          <a:p>
            <a:r>
              <a:rPr lang="en-US" dirty="0"/>
              <a:t>Method 2 </a:t>
            </a:r>
          </a:p>
        </p:txBody>
      </p:sp>
      <p:sp>
        <p:nvSpPr>
          <p:cNvPr id="3" name="TextBox 2">
            <a:extLst>
              <a:ext uri="{FF2B5EF4-FFF2-40B4-BE49-F238E27FC236}">
                <a16:creationId xmlns:a16="http://schemas.microsoft.com/office/drawing/2014/main" id="{09EE86AD-3264-AC48-CF2D-E38538CDE5CD}"/>
              </a:ext>
            </a:extLst>
          </p:cNvPr>
          <p:cNvSpPr txBox="1"/>
          <p:nvPr/>
        </p:nvSpPr>
        <p:spPr>
          <a:xfrm>
            <a:off x="4547539" y="-44920"/>
            <a:ext cx="1161280" cy="369332"/>
          </a:xfrm>
          <a:prstGeom prst="rect">
            <a:avLst/>
          </a:prstGeom>
          <a:noFill/>
        </p:spPr>
        <p:txBody>
          <a:bodyPr wrap="none" rtlCol="0">
            <a:spAutoFit/>
          </a:bodyPr>
          <a:lstStyle/>
          <a:p>
            <a:r>
              <a:rPr lang="en-US" dirty="0"/>
              <a:t>Method 1 </a:t>
            </a:r>
          </a:p>
        </p:txBody>
      </p:sp>
      <p:sp>
        <p:nvSpPr>
          <p:cNvPr id="8" name="Title 7">
            <a:extLst>
              <a:ext uri="{FF2B5EF4-FFF2-40B4-BE49-F238E27FC236}">
                <a16:creationId xmlns:a16="http://schemas.microsoft.com/office/drawing/2014/main" id="{CA3FB8AE-ECC7-055E-8859-28E644732772}"/>
              </a:ext>
            </a:extLst>
          </p:cNvPr>
          <p:cNvSpPr>
            <a:spLocks noGrp="1"/>
          </p:cNvSpPr>
          <p:nvPr>
            <p:ph type="title"/>
          </p:nvPr>
        </p:nvSpPr>
        <p:spPr>
          <a:xfrm>
            <a:off x="609599" y="1"/>
            <a:ext cx="2149987" cy="1035352"/>
          </a:xfrm>
        </p:spPr>
        <p:txBody>
          <a:bodyPr/>
          <a:lstStyle/>
          <a:p>
            <a:endParaRPr lang="en-US" dirty="0"/>
          </a:p>
        </p:txBody>
      </p:sp>
      <p:pic>
        <p:nvPicPr>
          <p:cNvPr id="9" name="Picture 6">
            <a:extLst>
              <a:ext uri="{FF2B5EF4-FFF2-40B4-BE49-F238E27FC236}">
                <a16:creationId xmlns:a16="http://schemas.microsoft.com/office/drawing/2014/main" id="{56AD8F4A-BC98-71C3-802A-FCF0DDF82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000" y="3803190"/>
            <a:ext cx="3897747" cy="30548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6E45D3F3-83DC-8801-1CB3-841048C63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5568" y="3803903"/>
            <a:ext cx="3896838" cy="3054096"/>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8385BDD6-52A1-5CD8-0FD1-8D70035AD19A}"/>
              </a:ext>
            </a:extLst>
          </p:cNvPr>
          <p:cNvSpPr/>
          <p:nvPr/>
        </p:nvSpPr>
        <p:spPr>
          <a:xfrm>
            <a:off x="6855773" y="135283"/>
            <a:ext cx="1466858" cy="7197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963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4204-BB5A-287B-FFB0-13127B5D0FBB}"/>
              </a:ext>
            </a:extLst>
          </p:cNvPr>
          <p:cNvSpPr>
            <a:spLocks noGrp="1"/>
          </p:cNvSpPr>
          <p:nvPr>
            <p:ph type="title"/>
          </p:nvPr>
        </p:nvSpPr>
        <p:spPr>
          <a:xfrm>
            <a:off x="609599" y="2"/>
            <a:ext cx="5111693" cy="1209524"/>
          </a:xfrm>
        </p:spPr>
        <p:txBody>
          <a:bodyPr/>
          <a:lstStyle/>
          <a:p>
            <a:r>
              <a:rPr lang="en-US" dirty="0"/>
              <a:t>Overview Sims</a:t>
            </a:r>
          </a:p>
        </p:txBody>
      </p:sp>
      <p:graphicFrame>
        <p:nvGraphicFramePr>
          <p:cNvPr id="5" name="Table 4">
            <a:extLst>
              <a:ext uri="{FF2B5EF4-FFF2-40B4-BE49-F238E27FC236}">
                <a16:creationId xmlns:a16="http://schemas.microsoft.com/office/drawing/2014/main" id="{7945057D-4CC4-26B0-F330-704815E9A61C}"/>
              </a:ext>
            </a:extLst>
          </p:cNvPr>
          <p:cNvGraphicFramePr>
            <a:graphicFrameLocks noGrp="1"/>
          </p:cNvGraphicFramePr>
          <p:nvPr>
            <p:extLst>
              <p:ext uri="{D42A27DB-BD31-4B8C-83A1-F6EECF244321}">
                <p14:modId xmlns:p14="http://schemas.microsoft.com/office/powerpoint/2010/main" val="4232493583"/>
              </p:ext>
            </p:extLst>
          </p:nvPr>
        </p:nvGraphicFramePr>
        <p:xfrm>
          <a:off x="755647" y="2199823"/>
          <a:ext cx="10943730" cy="3619500"/>
        </p:xfrm>
        <a:graphic>
          <a:graphicData uri="http://schemas.openxmlformats.org/drawingml/2006/table">
            <a:tbl>
              <a:tblPr>
                <a:tableStyleId>{5C22544A-7EE6-4342-B048-85BDC9FD1C3A}</a:tableStyleId>
              </a:tblPr>
              <a:tblGrid>
                <a:gridCol w="1488099">
                  <a:extLst>
                    <a:ext uri="{9D8B030D-6E8A-4147-A177-3AD203B41FA5}">
                      <a16:colId xmlns:a16="http://schemas.microsoft.com/office/drawing/2014/main" val="2983748383"/>
                    </a:ext>
                  </a:extLst>
                </a:gridCol>
                <a:gridCol w="1488099">
                  <a:extLst>
                    <a:ext uri="{9D8B030D-6E8A-4147-A177-3AD203B41FA5}">
                      <a16:colId xmlns:a16="http://schemas.microsoft.com/office/drawing/2014/main" val="2160506984"/>
                    </a:ext>
                  </a:extLst>
                </a:gridCol>
                <a:gridCol w="1612108">
                  <a:extLst>
                    <a:ext uri="{9D8B030D-6E8A-4147-A177-3AD203B41FA5}">
                      <a16:colId xmlns:a16="http://schemas.microsoft.com/office/drawing/2014/main" val="2651706424"/>
                    </a:ext>
                  </a:extLst>
                </a:gridCol>
                <a:gridCol w="1484686">
                  <a:extLst>
                    <a:ext uri="{9D8B030D-6E8A-4147-A177-3AD203B41FA5}">
                      <a16:colId xmlns:a16="http://schemas.microsoft.com/office/drawing/2014/main" val="3572363922"/>
                    </a:ext>
                  </a:extLst>
                </a:gridCol>
                <a:gridCol w="4870738">
                  <a:extLst>
                    <a:ext uri="{9D8B030D-6E8A-4147-A177-3AD203B41FA5}">
                      <a16:colId xmlns:a16="http://schemas.microsoft.com/office/drawing/2014/main" val="374661639"/>
                    </a:ext>
                  </a:extLst>
                </a:gridCol>
              </a:tblGrid>
              <a:tr h="190500">
                <a:tc>
                  <a:txBody>
                    <a:bodyPr/>
                    <a:lstStyle/>
                    <a:p>
                      <a:pPr algn="r" fontAlgn="b"/>
                      <a:r>
                        <a:rPr lang="en-US" sz="1100" b="1" i="0" u="none" strike="noStrike" dirty="0">
                          <a:solidFill>
                            <a:srgbClr val="000000"/>
                          </a:solidFill>
                          <a:effectLst/>
                          <a:latin typeface="Calibri" panose="020F0502020204030204" pitchFamily="34" charset="0"/>
                        </a:rPr>
                        <a:t>Method</a:t>
                      </a:r>
                    </a:p>
                  </a:txBody>
                  <a:tcPr marL="9525" marR="9525" marT="9525" marB="0" anchor="b"/>
                </a:tc>
                <a:tc>
                  <a:txBody>
                    <a:bodyPr/>
                    <a:lstStyle/>
                    <a:p>
                      <a:pPr algn="l" fontAlgn="b"/>
                      <a:r>
                        <a:rPr lang="en-US" sz="1100" b="1" i="0" u="none" strike="noStrike" dirty="0">
                          <a:solidFill>
                            <a:srgbClr val="000000"/>
                          </a:solidFill>
                          <a:effectLst/>
                          <a:latin typeface="Calibri" panose="020F0502020204030204" pitchFamily="34" charset="0"/>
                        </a:rPr>
                        <a:t>Sim</a:t>
                      </a:r>
                    </a:p>
                  </a:txBody>
                  <a:tcPr marL="9525" marR="9525" marT="9525" marB="0" anchor="b"/>
                </a:tc>
                <a:tc>
                  <a:txBody>
                    <a:bodyPr/>
                    <a:lstStyle/>
                    <a:p>
                      <a:pPr algn="l" fontAlgn="b"/>
                      <a:r>
                        <a:rPr lang="en-US" sz="1100" b="1" i="0" u="none" strike="noStrike" dirty="0">
                          <a:solidFill>
                            <a:srgbClr val="000000"/>
                          </a:solidFill>
                          <a:effectLst/>
                          <a:latin typeface="Calibri" panose="020F0502020204030204" pitchFamily="34" charset="0"/>
                        </a:rPr>
                        <a:t>Weather File</a:t>
                      </a:r>
                    </a:p>
                  </a:txBody>
                  <a:tcPr marL="9525" marR="9525" marT="9525" marB="0" anchor="b"/>
                </a:tc>
                <a:tc>
                  <a:txBody>
                    <a:bodyPr/>
                    <a:lstStyle/>
                    <a:p>
                      <a:pPr algn="ctr" fontAlgn="ctr"/>
                      <a:r>
                        <a:rPr lang="en-US" sz="1100" b="1" i="0" u="none" strike="noStrike" dirty="0">
                          <a:solidFill>
                            <a:srgbClr val="000000"/>
                          </a:solidFill>
                          <a:effectLst/>
                          <a:latin typeface="Calibri" panose="020F0502020204030204" pitchFamily="34" charset="0"/>
                        </a:rPr>
                        <a:t>Theme</a:t>
                      </a:r>
                    </a:p>
                  </a:txBody>
                  <a:tcPr marL="9525" marR="9525" marT="9525" marB="0" anchor="ctr"/>
                </a:tc>
                <a:tc>
                  <a:txBody>
                    <a:bodyPr/>
                    <a:lstStyle/>
                    <a:p>
                      <a:pPr algn="l" fontAlgn="b"/>
                      <a:r>
                        <a:rPr lang="en-US" sz="1000" b="1" i="0" u="none" strike="noStrike" dirty="0">
                          <a:solidFill>
                            <a:srgbClr val="000000"/>
                          </a:solidFill>
                          <a:effectLst/>
                          <a:latin typeface="Arial" panose="020B0604020202020204" pitchFamily="34" charset="0"/>
                          <a:cs typeface="Arial" panose="020B0604020202020204" pitchFamily="34" charset="0"/>
                        </a:rPr>
                        <a:t>Main Variation:</a:t>
                      </a:r>
                    </a:p>
                  </a:txBody>
                  <a:tcPr marL="9525" marR="9525" marT="9525" marB="0" anchor="b"/>
                </a:tc>
                <a:extLst>
                  <a:ext uri="{0D108BD9-81ED-4DB2-BD59-A6C34878D82A}">
                    <a16:rowId xmlns:a16="http://schemas.microsoft.com/office/drawing/2014/main" val="1633616487"/>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baseline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28891572"/>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A01</a:t>
                      </a:r>
                      <a:endParaRPr lang="en-US" sz="1100" b="0" i="0" u="none" strike="noStrike" dirty="0">
                        <a:solidFill>
                          <a:srgbClr val="000000"/>
                        </a:solidFill>
                        <a:effectLst/>
                        <a:latin typeface="Calibri" panose="020F0502020204030204" pitchFamily="34" charset="0"/>
                      </a:endParaRPr>
                    </a:p>
                  </a:txBody>
                  <a:tcPr marL="9525" marR="9525" marT="9525" marB="0" anchor="b"/>
                </a:tc>
                <a:tc rowSpan="4">
                  <a:txBody>
                    <a:bodyPr/>
                    <a:lstStyle/>
                    <a:p>
                      <a:pPr algn="ctr" fontAlgn="ctr"/>
                      <a:r>
                        <a:rPr lang="en-US" sz="1100" u="none" strike="noStrike" dirty="0">
                          <a:effectLst/>
                        </a:rPr>
                        <a:t>Test Albedo</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000" b="0" i="0" u="none" strike="noStrike" dirty="0">
                          <a:solidFill>
                            <a:schemeClr val="accent1"/>
                          </a:solidFill>
                          <a:effectLst/>
                          <a:latin typeface="Arial" panose="020B0604020202020204" pitchFamily="34" charset="0"/>
                          <a:cs typeface="Arial" panose="020B0604020202020204" pitchFamily="34" charset="0"/>
                        </a:rPr>
                        <a:t>1 - sunkitty_albedo_CM22</a:t>
                      </a:r>
                    </a:p>
                  </a:txBody>
                  <a:tcPr marL="9525" marR="9525" marT="9525" marB="0" anchor="ctr"/>
                </a:tc>
                <a:extLst>
                  <a:ext uri="{0D108BD9-81ED-4DB2-BD59-A6C34878D82A}">
                    <a16:rowId xmlns:a16="http://schemas.microsoft.com/office/drawing/2014/main" val="3626546185"/>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A02</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2 - </a:t>
                      </a:r>
                      <a:r>
                        <a:rPr lang="en-US" sz="1000" b="0" i="0" u="none" strike="noStrike" dirty="0" err="1">
                          <a:solidFill>
                            <a:srgbClr val="000000"/>
                          </a:solidFill>
                          <a:effectLst/>
                          <a:latin typeface="Arial" panose="020B0604020202020204" pitchFamily="34" charset="0"/>
                          <a:cs typeface="Arial" panose="020B0604020202020204" pitchFamily="34" charset="0"/>
                        </a:rPr>
                        <a:t>sunkitty_albedo_IMT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175000964"/>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A03</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ctr"/>
                      <a:r>
                        <a:rPr lang="en-US" sz="1000" b="0" i="0" u="none" strike="noStrike" dirty="0">
                          <a:solidFill>
                            <a:schemeClr val="accent1"/>
                          </a:solidFill>
                          <a:effectLst/>
                          <a:latin typeface="Arial" panose="020B0604020202020204" pitchFamily="34" charset="0"/>
                          <a:cs typeface="Arial" panose="020B0604020202020204" pitchFamily="34" charset="0"/>
                        </a:rPr>
                        <a:t>3 - </a:t>
                      </a:r>
                      <a:r>
                        <a:rPr lang="en-US" sz="1000" b="0" i="0" u="none" strike="noStrike" dirty="0" err="1">
                          <a:solidFill>
                            <a:schemeClr val="accent1"/>
                          </a:solidFill>
                          <a:effectLst/>
                          <a:latin typeface="Arial" panose="020B0604020202020204" pitchFamily="34" charset="0"/>
                          <a:cs typeface="Arial" panose="020B0604020202020204" pitchFamily="34" charset="0"/>
                        </a:rPr>
                        <a:t>sunkitty_albedo_AP</a:t>
                      </a:r>
                      <a:endParaRPr lang="en-US" sz="1000" b="0"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390760852"/>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A04</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4 - </a:t>
                      </a:r>
                      <a:r>
                        <a:rPr lang="en-US" sz="1000" b="0" i="0" u="none" strike="noStrike" dirty="0" err="1">
                          <a:solidFill>
                            <a:srgbClr val="000000"/>
                          </a:solidFill>
                          <a:effectLst/>
                          <a:latin typeface="Arial" panose="020B0604020202020204" pitchFamily="34" charset="0"/>
                          <a:cs typeface="Arial" panose="020B0604020202020204" pitchFamily="34" charset="0"/>
                        </a:rPr>
                        <a:t>SRRL_albedo</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892722046"/>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W01</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ctr"/>
                      <a:r>
                        <a:rPr lang="en-US" sz="1100" u="none" strike="noStrike" dirty="0">
                          <a:effectLst/>
                        </a:rPr>
                        <a:t>Test Wind Speed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000" b="0" i="0" u="none" strike="noStrike">
                          <a:solidFill>
                            <a:srgbClr val="000000"/>
                          </a:solidFill>
                          <a:effectLst/>
                          <a:latin typeface="Arial" panose="020B0604020202020204" pitchFamily="34" charset="0"/>
                          <a:cs typeface="Arial" panose="020B0604020202020204" pitchFamily="34" charset="0"/>
                        </a:rPr>
                        <a:t>1 - row2wind_speed</a:t>
                      </a:r>
                    </a:p>
                  </a:txBody>
                  <a:tcPr marL="9525" marR="9525" marT="9525" marB="0" anchor="ctr"/>
                </a:tc>
                <a:extLst>
                  <a:ext uri="{0D108BD9-81ED-4DB2-BD59-A6C34878D82A}">
                    <a16:rowId xmlns:a16="http://schemas.microsoft.com/office/drawing/2014/main" val="3944473299"/>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W02</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2 - </a:t>
                      </a:r>
                      <a:r>
                        <a:rPr lang="en-US" sz="1000" b="0" i="0" u="none" strike="noStrike" dirty="0" err="1">
                          <a:solidFill>
                            <a:srgbClr val="000000"/>
                          </a:solidFill>
                          <a:effectLst/>
                          <a:latin typeface="Arial" panose="020B0604020202020204" pitchFamily="34" charset="0"/>
                          <a:cs typeface="Arial" panose="020B0604020202020204" pitchFamily="34" charset="0"/>
                        </a:rPr>
                        <a:t>rowFieldWindSpeedAverage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tx1">
                        <a:lumMod val="20000"/>
                        <a:lumOff val="80000"/>
                      </a:schemeClr>
                    </a:solidFill>
                  </a:tcPr>
                </a:tc>
                <a:extLst>
                  <a:ext uri="{0D108BD9-81ED-4DB2-BD59-A6C34878D82A}">
                    <a16:rowId xmlns:a16="http://schemas.microsoft.com/office/drawing/2014/main" val="2129359768"/>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W03</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3 - </a:t>
                      </a:r>
                      <a:r>
                        <a:rPr lang="en-US" sz="1000" b="0" i="0" u="none" strike="noStrike" dirty="0" err="1">
                          <a:solidFill>
                            <a:srgbClr val="000000"/>
                          </a:solidFill>
                          <a:effectLst/>
                          <a:latin typeface="Arial" panose="020B0604020202020204" pitchFamily="34" charset="0"/>
                          <a:cs typeface="Arial" panose="020B0604020202020204" pitchFamily="34" charset="0"/>
                        </a:rPr>
                        <a:t>SRRL_windspeed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796888182"/>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T01</a:t>
                      </a:r>
                      <a:endParaRPr lang="en-US" sz="1100" b="0" i="0" u="none" strike="noStrike">
                        <a:solidFill>
                          <a:srgbClr val="000000"/>
                        </a:solidFill>
                        <a:effectLst/>
                        <a:latin typeface="Calibri" panose="020F0502020204030204" pitchFamily="34" charset="0"/>
                      </a:endParaRPr>
                    </a:p>
                  </a:txBody>
                  <a:tcPr marL="9525" marR="9525" marT="9525" marB="0" anchor="b"/>
                </a:tc>
                <a:tc rowSpan="4">
                  <a:txBody>
                    <a:bodyPr/>
                    <a:lstStyle/>
                    <a:p>
                      <a:pPr algn="ctr" fontAlgn="ctr"/>
                      <a:r>
                        <a:rPr lang="en-US" sz="1100" u="none" strike="noStrike" dirty="0">
                          <a:effectLst/>
                        </a:rPr>
                        <a:t>Test Temperature</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1 - row2temperature_ambient</a:t>
                      </a:r>
                    </a:p>
                  </a:txBody>
                  <a:tcPr marL="9525" marR="9525" marT="9525" marB="0" anchor="ctr"/>
                </a:tc>
                <a:extLst>
                  <a:ext uri="{0D108BD9-81ED-4DB2-BD59-A6C34878D82A}">
                    <a16:rowId xmlns:a16="http://schemas.microsoft.com/office/drawing/2014/main" val="4222848565"/>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T02</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ctr"/>
                      <a:r>
                        <a:rPr lang="en-US" sz="1000" b="0" i="0" u="none" strike="noStrike">
                          <a:solidFill>
                            <a:srgbClr val="000000"/>
                          </a:solidFill>
                          <a:effectLst/>
                          <a:latin typeface="Arial" panose="020B0604020202020204" pitchFamily="34" charset="0"/>
                          <a:cs typeface="Arial" panose="020B0604020202020204" pitchFamily="34" charset="0"/>
                        </a:rPr>
                        <a:t>2 - row5temperature_ambient</a:t>
                      </a:r>
                    </a:p>
                  </a:txBody>
                  <a:tcPr marL="9525" marR="9525" marT="9525" marB="0" anchor="ctr"/>
                </a:tc>
                <a:extLst>
                  <a:ext uri="{0D108BD9-81ED-4DB2-BD59-A6C34878D82A}">
                    <a16:rowId xmlns:a16="http://schemas.microsoft.com/office/drawing/2014/main" val="2975090482"/>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T03</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3 - </a:t>
                      </a:r>
                      <a:r>
                        <a:rPr lang="en-US" sz="1000" b="0" i="0" u="none" strike="noStrike" dirty="0" err="1">
                          <a:solidFill>
                            <a:srgbClr val="000000"/>
                          </a:solidFill>
                          <a:effectLst/>
                          <a:latin typeface="Arial" panose="020B0604020202020204" pitchFamily="34" charset="0"/>
                          <a:cs typeface="Arial" panose="020B0604020202020204" pitchFamily="34" charset="0"/>
                        </a:rPr>
                        <a:t>SRRL_temperature_ambient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072946736"/>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T04</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4 - Back of Module Temperature</a:t>
                      </a:r>
                    </a:p>
                  </a:txBody>
                  <a:tcPr marL="9525" marR="9525" marT="9525" marB="0" anchor="ctr"/>
                </a:tc>
                <a:extLst>
                  <a:ext uri="{0D108BD9-81ED-4DB2-BD59-A6C34878D82A}">
                    <a16:rowId xmlns:a16="http://schemas.microsoft.com/office/drawing/2014/main" val="2117813726"/>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a:t>
                      </a:r>
                      <a:endParaRPr lang="en-US" sz="1100" b="0" i="0" u="none" strike="noStrike">
                        <a:solidFill>
                          <a:srgbClr val="000000"/>
                        </a:solidFill>
                        <a:effectLst/>
                        <a:latin typeface="Calibri" panose="020F0502020204030204" pitchFamily="34" charset="0"/>
                      </a:endParaRPr>
                    </a:p>
                  </a:txBody>
                  <a:tcPr marL="9525" marR="9525" marT="9525" marB="0" anchor="b"/>
                </a:tc>
                <a:tc rowSpan="6">
                  <a:txBody>
                    <a:bodyPr/>
                    <a:lstStyle/>
                    <a:p>
                      <a:pPr algn="ctr" fontAlgn="ctr"/>
                      <a:r>
                        <a:rPr lang="en-US" sz="1100" u="none" strike="noStrike" dirty="0">
                          <a:effectLst/>
                        </a:rPr>
                        <a:t>Source Irradiance and Sky Model Test</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000" u="none" strike="noStrike" dirty="0">
                          <a:effectLst/>
                          <a:latin typeface="Arial" panose="020B0604020202020204" pitchFamily="34" charset="0"/>
                          <a:cs typeface="Arial" panose="020B0604020202020204" pitchFamily="34" charset="0"/>
                        </a:rPr>
                        <a:t>DNI + GHI with Perez</a:t>
                      </a:r>
                    </a:p>
                  </a:txBody>
                  <a:tcPr marL="9525" marR="9525" marT="9525" marB="0" anchor="b"/>
                </a:tc>
                <a:extLst>
                  <a:ext uri="{0D108BD9-81ED-4DB2-BD59-A6C34878D82A}">
                    <a16:rowId xmlns:a16="http://schemas.microsoft.com/office/drawing/2014/main" val="607885027"/>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b"/>
                      <a:r>
                        <a:rPr lang="en-US" sz="1000" b="0" i="0" u="none" strike="noStrike" dirty="0">
                          <a:solidFill>
                            <a:srgbClr val="000000"/>
                          </a:solidFill>
                          <a:effectLst/>
                          <a:latin typeface="Arial" panose="020B0604020202020204" pitchFamily="34" charset="0"/>
                          <a:cs typeface="Arial" panose="020B0604020202020204" pitchFamily="34" charset="0"/>
                        </a:rPr>
                        <a:t>GHI + DHI with Perez</a:t>
                      </a:r>
                    </a:p>
                  </a:txBody>
                  <a:tcPr marL="9525" marR="9525" marT="9525" marB="0" anchor="b"/>
                </a:tc>
                <a:extLst>
                  <a:ext uri="{0D108BD9-81ED-4DB2-BD59-A6C34878D82A}">
                    <a16:rowId xmlns:a16="http://schemas.microsoft.com/office/drawing/2014/main" val="2939158630"/>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b"/>
                      <a:r>
                        <a:rPr lang="en-US" sz="1000" u="none" strike="noStrike" dirty="0">
                          <a:effectLst/>
                          <a:latin typeface="Arial" panose="020B0604020202020204" pitchFamily="34" charset="0"/>
                          <a:cs typeface="Arial" panose="020B0604020202020204" pitchFamily="34" charset="0"/>
                        </a:rPr>
                        <a:t>DNI + DHI with Isotropic</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64852885"/>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b"/>
                      <a:r>
                        <a:rPr lang="en-US" sz="1000" b="0" i="0" u="none" strike="noStrike" dirty="0">
                          <a:solidFill>
                            <a:srgbClr val="000000"/>
                          </a:solidFill>
                          <a:effectLst/>
                          <a:latin typeface="Arial" panose="020B0604020202020204" pitchFamily="34" charset="0"/>
                          <a:cs typeface="Arial" panose="020B0604020202020204" pitchFamily="34" charset="0"/>
                        </a:rPr>
                        <a:t>DNI + DHI with HDKR</a:t>
                      </a:r>
                    </a:p>
                  </a:txBody>
                  <a:tcPr marL="9525" marR="9525" marT="9525" marB="0" anchor="b"/>
                </a:tc>
                <a:extLst>
                  <a:ext uri="{0D108BD9-81ED-4DB2-BD59-A6C34878D82A}">
                    <a16:rowId xmlns:a16="http://schemas.microsoft.com/office/drawing/2014/main" val="1086317734"/>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b"/>
                      <a:r>
                        <a:rPr lang="en-US" sz="1000" b="0" i="0" u="none" strike="noStrike" dirty="0">
                          <a:solidFill>
                            <a:srgbClr val="000000"/>
                          </a:solidFill>
                          <a:effectLst/>
                          <a:latin typeface="Arial" panose="020B0604020202020204" pitchFamily="34" charset="0"/>
                          <a:cs typeface="Arial" panose="020B0604020202020204" pitchFamily="34" charset="0"/>
                        </a:rPr>
                        <a:t>DNI + GHI with HDKR</a:t>
                      </a:r>
                    </a:p>
                  </a:txBody>
                  <a:tcPr marL="9525" marR="9525" marT="9525" marB="0" anchor="b"/>
                </a:tc>
                <a:extLst>
                  <a:ext uri="{0D108BD9-81ED-4DB2-BD59-A6C34878D82A}">
                    <a16:rowId xmlns:a16="http://schemas.microsoft.com/office/drawing/2014/main" val="328034264"/>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a:txBody>
                    <a:bodyPr/>
                    <a:lstStyle/>
                    <a:p>
                      <a:pPr algn="l" fontAlgn="b"/>
                      <a:r>
                        <a:rPr lang="en-US" sz="1000" b="0" i="0" u="none" strike="noStrike" dirty="0">
                          <a:solidFill>
                            <a:srgbClr val="000000"/>
                          </a:solidFill>
                          <a:effectLst/>
                          <a:latin typeface="Arial" panose="020B0604020202020204" pitchFamily="34" charset="0"/>
                          <a:cs typeface="Arial" panose="020B0604020202020204" pitchFamily="34" charset="0"/>
                        </a:rPr>
                        <a:t>GHI + DHI with HDKR</a:t>
                      </a:r>
                    </a:p>
                  </a:txBody>
                  <a:tcPr marL="9525" marR="9525" marT="9525" marB="0" anchor="b"/>
                </a:tc>
                <a:extLst>
                  <a:ext uri="{0D108BD9-81ED-4DB2-BD59-A6C34878D82A}">
                    <a16:rowId xmlns:a16="http://schemas.microsoft.com/office/drawing/2014/main" val="280099023"/>
                  </a:ext>
                </a:extLst>
              </a:tr>
            </a:tbl>
          </a:graphicData>
        </a:graphic>
      </p:graphicFrame>
      <p:sp>
        <p:nvSpPr>
          <p:cNvPr id="6" name="TextBox 5">
            <a:extLst>
              <a:ext uri="{FF2B5EF4-FFF2-40B4-BE49-F238E27FC236}">
                <a16:creationId xmlns:a16="http://schemas.microsoft.com/office/drawing/2014/main" id="{E21E4E99-8D2A-0224-49A1-490F1E3387B4}"/>
              </a:ext>
            </a:extLst>
          </p:cNvPr>
          <p:cNvSpPr txBox="1"/>
          <p:nvPr/>
        </p:nvSpPr>
        <p:spPr>
          <a:xfrm>
            <a:off x="8858773" y="127710"/>
            <a:ext cx="3039611" cy="954107"/>
          </a:xfrm>
          <a:prstGeom prst="rect">
            <a:avLst/>
          </a:prstGeom>
          <a:noFill/>
        </p:spPr>
        <p:txBody>
          <a:bodyPr wrap="square" rtlCol="0">
            <a:spAutoFit/>
          </a:bodyPr>
          <a:lstStyle/>
          <a:p>
            <a:r>
              <a:rPr lang="en-US" sz="1400" dirty="0">
                <a:highlight>
                  <a:srgbClr val="C0C0C0"/>
                </a:highlight>
              </a:rPr>
              <a:t>GREY Cells: Averages</a:t>
            </a:r>
          </a:p>
          <a:p>
            <a:r>
              <a:rPr lang="en-US" sz="1400" dirty="0">
                <a:solidFill>
                  <a:srgbClr val="FF0000"/>
                </a:solidFill>
              </a:rPr>
              <a:t>Red text: Ref Cells and broadband</a:t>
            </a:r>
          </a:p>
          <a:p>
            <a:r>
              <a:rPr lang="en-US" sz="1400" dirty="0">
                <a:solidFill>
                  <a:schemeClr val="accent1"/>
                </a:solidFill>
              </a:rPr>
              <a:t>Blue text: Broadbands</a:t>
            </a:r>
          </a:p>
          <a:p>
            <a:r>
              <a:rPr lang="en-US" sz="1400" dirty="0"/>
              <a:t>Black text: Ref Cells</a:t>
            </a:r>
          </a:p>
        </p:txBody>
      </p:sp>
    </p:spTree>
    <p:extLst>
      <p:ext uri="{BB962C8B-B14F-4D97-AF65-F5344CB8AC3E}">
        <p14:creationId xmlns:p14="http://schemas.microsoft.com/office/powerpoint/2010/main" val="3132680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38F3172-17A3-4660-7CA7-239454D86B96}"/>
              </a:ext>
            </a:extLst>
          </p:cNvPr>
          <p:cNvGraphicFramePr>
            <a:graphicFrameLocks noGrp="1"/>
          </p:cNvGraphicFramePr>
          <p:nvPr>
            <p:extLst>
              <p:ext uri="{D42A27DB-BD31-4B8C-83A1-F6EECF244321}">
                <p14:modId xmlns:p14="http://schemas.microsoft.com/office/powerpoint/2010/main" val="2493271894"/>
              </p:ext>
            </p:extLst>
          </p:nvPr>
        </p:nvGraphicFramePr>
        <p:xfrm>
          <a:off x="1368499" y="2263666"/>
          <a:ext cx="8555676" cy="2330667"/>
        </p:xfrm>
        <a:graphic>
          <a:graphicData uri="http://schemas.openxmlformats.org/drawingml/2006/table">
            <a:tbl>
              <a:tblPr>
                <a:tableStyleId>{5C22544A-7EE6-4342-B048-85BDC9FD1C3A}</a:tableStyleId>
              </a:tblPr>
              <a:tblGrid>
                <a:gridCol w="1163378">
                  <a:extLst>
                    <a:ext uri="{9D8B030D-6E8A-4147-A177-3AD203B41FA5}">
                      <a16:colId xmlns:a16="http://schemas.microsoft.com/office/drawing/2014/main" val="4267690868"/>
                    </a:ext>
                  </a:extLst>
                </a:gridCol>
                <a:gridCol w="1163378">
                  <a:extLst>
                    <a:ext uri="{9D8B030D-6E8A-4147-A177-3AD203B41FA5}">
                      <a16:colId xmlns:a16="http://schemas.microsoft.com/office/drawing/2014/main" val="4117627558"/>
                    </a:ext>
                  </a:extLst>
                </a:gridCol>
                <a:gridCol w="1260326">
                  <a:extLst>
                    <a:ext uri="{9D8B030D-6E8A-4147-A177-3AD203B41FA5}">
                      <a16:colId xmlns:a16="http://schemas.microsoft.com/office/drawing/2014/main" val="521985024"/>
                    </a:ext>
                  </a:extLst>
                </a:gridCol>
                <a:gridCol w="2835735">
                  <a:extLst>
                    <a:ext uri="{9D8B030D-6E8A-4147-A177-3AD203B41FA5}">
                      <a16:colId xmlns:a16="http://schemas.microsoft.com/office/drawing/2014/main" val="1181068356"/>
                    </a:ext>
                  </a:extLst>
                </a:gridCol>
                <a:gridCol w="2132859">
                  <a:extLst>
                    <a:ext uri="{9D8B030D-6E8A-4147-A177-3AD203B41FA5}">
                      <a16:colId xmlns:a16="http://schemas.microsoft.com/office/drawing/2014/main" val="172792144"/>
                    </a:ext>
                  </a:extLst>
                </a:gridCol>
              </a:tblGrid>
              <a:tr h="150101">
                <a:tc>
                  <a:txBody>
                    <a:bodyPr/>
                    <a:lstStyle/>
                    <a:p>
                      <a:pPr algn="r" fontAlgn="b"/>
                      <a:r>
                        <a:rPr lang="en-US" sz="900" b="1" i="0" u="none" strike="noStrike" dirty="0">
                          <a:solidFill>
                            <a:srgbClr val="000000"/>
                          </a:solidFill>
                          <a:effectLst/>
                          <a:latin typeface="Calibri" panose="020F0502020204030204" pitchFamily="34" charset="0"/>
                        </a:rPr>
                        <a:t>Method</a:t>
                      </a:r>
                    </a:p>
                  </a:txBody>
                  <a:tcPr marL="7505" marR="7505" marT="7505" marB="0" anchor="b"/>
                </a:tc>
                <a:tc>
                  <a:txBody>
                    <a:bodyPr/>
                    <a:lstStyle/>
                    <a:p>
                      <a:pPr algn="l" fontAlgn="b"/>
                      <a:r>
                        <a:rPr lang="en-US" sz="900" b="1" i="0" u="none" strike="noStrike" dirty="0">
                          <a:solidFill>
                            <a:srgbClr val="000000"/>
                          </a:solidFill>
                          <a:effectLst/>
                          <a:latin typeface="Calibri" panose="020F0502020204030204" pitchFamily="34" charset="0"/>
                        </a:rPr>
                        <a:t>Sim</a:t>
                      </a:r>
                    </a:p>
                  </a:txBody>
                  <a:tcPr marL="7505" marR="7505" marT="7505" marB="0" anchor="b"/>
                </a:tc>
                <a:tc>
                  <a:txBody>
                    <a:bodyPr/>
                    <a:lstStyle/>
                    <a:p>
                      <a:pPr algn="l" fontAlgn="b"/>
                      <a:r>
                        <a:rPr lang="en-US" sz="900" b="1" i="0" u="none" strike="noStrike" dirty="0">
                          <a:solidFill>
                            <a:srgbClr val="000000"/>
                          </a:solidFill>
                          <a:effectLst/>
                          <a:latin typeface="Calibri" panose="020F0502020204030204" pitchFamily="34" charset="0"/>
                        </a:rPr>
                        <a:t>Weather File</a:t>
                      </a:r>
                    </a:p>
                  </a:txBody>
                  <a:tcPr marL="7505" marR="7505" marT="7505" marB="0" anchor="b"/>
                </a:tc>
                <a:tc>
                  <a:txBody>
                    <a:bodyPr/>
                    <a:lstStyle/>
                    <a:p>
                      <a:pPr algn="ctr" fontAlgn="ctr"/>
                      <a:r>
                        <a:rPr lang="en-US" sz="900" b="1" i="0" u="none" strike="noStrike" dirty="0">
                          <a:solidFill>
                            <a:srgbClr val="000000"/>
                          </a:solidFill>
                          <a:effectLst/>
                          <a:latin typeface="Calibri" panose="020F0502020204030204" pitchFamily="34" charset="0"/>
                        </a:rPr>
                        <a:t>Theme</a:t>
                      </a:r>
                    </a:p>
                  </a:txBody>
                  <a:tcPr marL="7505" marR="7505" marT="7505" marB="0" anchor="ctr"/>
                </a:tc>
                <a:tc>
                  <a:txBody>
                    <a:bodyPr/>
                    <a:lstStyle/>
                    <a:p>
                      <a:pPr algn="l" fontAlgn="ctr"/>
                      <a:r>
                        <a:rPr lang="en-US" sz="1050" b="1" i="0" u="none" strike="noStrike" dirty="0">
                          <a:solidFill>
                            <a:srgbClr val="000000"/>
                          </a:solidFill>
                          <a:effectLst/>
                          <a:latin typeface="Courier New" panose="02070309020205020404" pitchFamily="49" charset="0"/>
                        </a:rPr>
                        <a:t>POA</a:t>
                      </a:r>
                    </a:p>
                  </a:txBody>
                  <a:tcPr marL="9525" marR="9525" marT="9525" marB="0" anchor="ctr"/>
                </a:tc>
                <a:extLst>
                  <a:ext uri="{0D108BD9-81ED-4DB2-BD59-A6C34878D82A}">
                    <a16:rowId xmlns:a16="http://schemas.microsoft.com/office/drawing/2014/main" val="3392339412"/>
                  </a:ext>
                </a:extLst>
              </a:tr>
              <a:tr h="150101">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dirty="0">
                          <a:effectLst/>
                        </a:rPr>
                        <a:t>P00</a:t>
                      </a:r>
                      <a:endParaRPr lang="en-US" sz="900" b="0" i="0" u="none" strike="noStrike" dirty="0">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dirty="0">
                          <a:effectLst/>
                        </a:rPr>
                        <a:t>P00</a:t>
                      </a:r>
                      <a:endParaRPr lang="en-US" sz="900" b="0" i="0" u="none" strike="noStrike" dirty="0">
                        <a:solidFill>
                          <a:srgbClr val="000000"/>
                        </a:solidFill>
                        <a:effectLst/>
                        <a:latin typeface="Calibri" panose="020F0502020204030204" pitchFamily="34" charset="0"/>
                      </a:endParaRPr>
                    </a:p>
                  </a:txBody>
                  <a:tcPr marL="7505" marR="7505" marT="7505" marB="0" anchor="b"/>
                </a:tc>
                <a:tc rowSpan="7">
                  <a:txBody>
                    <a:bodyPr/>
                    <a:lstStyle/>
                    <a:p>
                      <a:pPr algn="ctr" fontAlgn="ctr"/>
                      <a:r>
                        <a:rPr lang="en-US" sz="900" u="none" strike="noStrike" dirty="0">
                          <a:effectLst/>
                        </a:rPr>
                        <a:t>POA Ref</a:t>
                      </a:r>
                      <a:endParaRPr lang="en-US" sz="900" b="0" i="0" u="none" strike="noStrike" dirty="0">
                        <a:solidFill>
                          <a:srgbClr val="000000"/>
                        </a:solidFill>
                        <a:effectLst/>
                        <a:latin typeface="Calibri" panose="020F0502020204030204" pitchFamily="34" charset="0"/>
                      </a:endParaRPr>
                    </a:p>
                  </a:txBody>
                  <a:tcPr marL="7505" marR="7505" marT="7505" marB="0" anchor="ct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ctr"/>
                </a:tc>
                <a:extLst>
                  <a:ext uri="{0D108BD9-81ED-4DB2-BD59-A6C34878D82A}">
                    <a16:rowId xmlns:a16="http://schemas.microsoft.com/office/drawing/2014/main" val="1079428334"/>
                  </a:ext>
                </a:extLst>
              </a:tr>
              <a:tr h="150101">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P01</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P01</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1 - </a:t>
                      </a:r>
                      <a:r>
                        <a:rPr lang="en-US" sz="1000" b="0" i="0" u="none" strike="noStrike" dirty="0" err="1">
                          <a:solidFill>
                            <a:srgbClr val="000000"/>
                          </a:solidFill>
                          <a:effectLst/>
                          <a:latin typeface="Arial" panose="020B0604020202020204" pitchFamily="34" charset="0"/>
                          <a:cs typeface="Arial" panose="020B0604020202020204" pitchFamily="34" charset="0"/>
                        </a:rPr>
                        <a:t>rowGfront_IMT_Average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2475921246"/>
                  </a:ext>
                </a:extLst>
              </a:tr>
              <a:tr h="150101">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P02</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2 - row2Gfront</a:t>
                      </a:r>
                    </a:p>
                  </a:txBody>
                  <a:tcPr marL="9525" marR="9525" marT="9525" marB="0" anchor="ctr"/>
                </a:tc>
                <a:extLst>
                  <a:ext uri="{0D108BD9-81ED-4DB2-BD59-A6C34878D82A}">
                    <a16:rowId xmlns:a16="http://schemas.microsoft.com/office/drawing/2014/main" val="2822059040"/>
                  </a:ext>
                </a:extLst>
              </a:tr>
              <a:tr h="150101">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P03</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P03</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5 - row5Gfront</a:t>
                      </a:r>
                    </a:p>
                  </a:txBody>
                  <a:tcPr marL="9525" marR="9525" marT="9525" marB="0" anchor="ctr"/>
                </a:tc>
                <a:extLst>
                  <a:ext uri="{0D108BD9-81ED-4DB2-BD59-A6C34878D82A}">
                    <a16:rowId xmlns:a16="http://schemas.microsoft.com/office/drawing/2014/main" val="3819732862"/>
                  </a:ext>
                </a:extLst>
              </a:tr>
              <a:tr h="150101">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P04</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P04</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6 - row7Gfront</a:t>
                      </a:r>
                    </a:p>
                  </a:txBody>
                  <a:tcPr marL="9525" marR="9525" marT="9525" marB="0" anchor="ctr"/>
                </a:tc>
                <a:extLst>
                  <a:ext uri="{0D108BD9-81ED-4DB2-BD59-A6C34878D82A}">
                    <a16:rowId xmlns:a16="http://schemas.microsoft.com/office/drawing/2014/main" val="3996833248"/>
                  </a:ext>
                </a:extLst>
              </a:tr>
              <a:tr h="150101">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P05</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P05</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8 - row9Gfront</a:t>
                      </a:r>
                    </a:p>
                  </a:txBody>
                  <a:tcPr marL="9525" marR="9525" marT="9525" marB="0" anchor="ctr"/>
                </a:tc>
                <a:extLst>
                  <a:ext uri="{0D108BD9-81ED-4DB2-BD59-A6C34878D82A}">
                    <a16:rowId xmlns:a16="http://schemas.microsoft.com/office/drawing/2014/main" val="3839653600"/>
                  </a:ext>
                </a:extLst>
              </a:tr>
              <a:tr h="150101">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P06</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P06</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l" fontAlgn="ctr"/>
                      <a:r>
                        <a:rPr lang="en-US" sz="1000" b="0" i="0" u="none" strike="noStrike" dirty="0">
                          <a:solidFill>
                            <a:srgbClr val="FF0000"/>
                          </a:solidFill>
                          <a:effectLst/>
                          <a:latin typeface="Arial" panose="020B0604020202020204" pitchFamily="34" charset="0"/>
                          <a:cs typeface="Arial" panose="020B0604020202020204" pitchFamily="34" charset="0"/>
                        </a:rPr>
                        <a:t>9 - </a:t>
                      </a:r>
                      <a:r>
                        <a:rPr lang="en-US" sz="1000" b="0" i="0" u="none" strike="noStrike" dirty="0" err="1">
                          <a:solidFill>
                            <a:srgbClr val="FF0000"/>
                          </a:solidFill>
                          <a:effectLst/>
                          <a:latin typeface="Arial" panose="020B0604020202020204" pitchFamily="34" charset="0"/>
                          <a:cs typeface="Arial" panose="020B0604020202020204" pitchFamily="34" charset="0"/>
                        </a:rPr>
                        <a:t>rowGfront_ALL_Averages</a:t>
                      </a:r>
                      <a:endParaRPr lang="en-US" sz="10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2730165728"/>
                  </a:ext>
                </a:extLst>
              </a:tr>
              <a:tr h="150101">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P07</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P07</a:t>
                      </a:r>
                      <a:endParaRPr lang="en-US" sz="900" b="0" i="0" u="none" strike="noStrike">
                        <a:solidFill>
                          <a:srgbClr val="000000"/>
                        </a:solidFill>
                        <a:effectLst/>
                        <a:latin typeface="Calibri" panose="020F0502020204030204" pitchFamily="34" charset="0"/>
                      </a:endParaRPr>
                    </a:p>
                  </a:txBody>
                  <a:tcPr marL="7505" marR="7505" marT="7505" marB="0" anchor="b"/>
                </a:tc>
                <a:tc rowSpan="4">
                  <a:txBody>
                    <a:bodyPr/>
                    <a:lstStyle/>
                    <a:p>
                      <a:pPr algn="ctr" fontAlgn="ctr"/>
                      <a:r>
                        <a:rPr lang="en-US" sz="900" u="none" strike="noStrike" dirty="0">
                          <a:effectLst/>
                        </a:rPr>
                        <a:t>POA </a:t>
                      </a:r>
                      <a:r>
                        <a:rPr lang="en-US" sz="900" u="none" strike="noStrike" dirty="0" err="1">
                          <a:effectLst/>
                        </a:rPr>
                        <a:t>Pyr</a:t>
                      </a:r>
                      <a:endParaRPr lang="en-US" sz="900" b="0" i="0" u="none" strike="noStrike" dirty="0">
                        <a:solidFill>
                          <a:srgbClr val="000000"/>
                        </a:solidFill>
                        <a:effectLst/>
                        <a:latin typeface="Calibri" panose="020F0502020204030204" pitchFamily="34" charset="0"/>
                      </a:endParaRPr>
                    </a:p>
                  </a:txBody>
                  <a:tcPr marL="7505" marR="7505" marT="7505" marB="0" anchor="ctr"/>
                </a:tc>
                <a:tc>
                  <a:txBody>
                    <a:bodyPr/>
                    <a:lstStyle/>
                    <a:p>
                      <a:pPr algn="l" fontAlgn="ctr"/>
                      <a:r>
                        <a:rPr lang="en-US" sz="1000" b="0" i="0" u="none" strike="noStrike" dirty="0">
                          <a:solidFill>
                            <a:schemeClr val="accent1"/>
                          </a:solidFill>
                          <a:effectLst/>
                          <a:latin typeface="Arial" panose="020B0604020202020204" pitchFamily="34" charset="0"/>
                          <a:cs typeface="Arial" panose="020B0604020202020204" pitchFamily="34" charset="0"/>
                        </a:rPr>
                        <a:t>3 - row3Gfront_CM11</a:t>
                      </a:r>
                    </a:p>
                  </a:txBody>
                  <a:tcPr marL="9525" marR="9525" marT="9525" marB="0" anchor="ctr"/>
                </a:tc>
                <a:extLst>
                  <a:ext uri="{0D108BD9-81ED-4DB2-BD59-A6C34878D82A}">
                    <a16:rowId xmlns:a16="http://schemas.microsoft.com/office/drawing/2014/main" val="4267112877"/>
                  </a:ext>
                </a:extLst>
              </a:tr>
              <a:tr h="150101">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P08</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P08</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l" fontAlgn="ctr"/>
                      <a:r>
                        <a:rPr lang="en-US" sz="1000" b="0" i="0" u="none" strike="noStrike" dirty="0">
                          <a:solidFill>
                            <a:schemeClr val="accent1"/>
                          </a:solidFill>
                          <a:effectLst/>
                          <a:latin typeface="Arial" panose="020B0604020202020204" pitchFamily="34" charset="0"/>
                          <a:cs typeface="Arial" panose="020B0604020202020204" pitchFamily="34" charset="0"/>
                        </a:rPr>
                        <a:t>4 - row3Gfront_Licor</a:t>
                      </a:r>
                    </a:p>
                  </a:txBody>
                  <a:tcPr marL="9525" marR="9525" marT="9525" marB="0" anchor="ctr"/>
                </a:tc>
                <a:extLst>
                  <a:ext uri="{0D108BD9-81ED-4DB2-BD59-A6C34878D82A}">
                    <a16:rowId xmlns:a16="http://schemas.microsoft.com/office/drawing/2014/main" val="2764678412"/>
                  </a:ext>
                </a:extLst>
              </a:tr>
              <a:tr h="150101">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P09</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P09</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l" fontAlgn="ctr"/>
                      <a:r>
                        <a:rPr lang="en-US" sz="1000" b="0" i="0" u="none" strike="noStrike" dirty="0">
                          <a:solidFill>
                            <a:srgbClr val="FF0000"/>
                          </a:solidFill>
                          <a:effectLst/>
                          <a:latin typeface="Arial" panose="020B0604020202020204" pitchFamily="34" charset="0"/>
                          <a:cs typeface="Arial" panose="020B0604020202020204" pitchFamily="34" charset="0"/>
                        </a:rPr>
                        <a:t>9 - </a:t>
                      </a:r>
                      <a:r>
                        <a:rPr lang="en-US" sz="1000" b="0" i="0" u="none" strike="noStrike" dirty="0" err="1">
                          <a:solidFill>
                            <a:srgbClr val="FF0000"/>
                          </a:solidFill>
                          <a:effectLst/>
                          <a:latin typeface="Arial" panose="020B0604020202020204" pitchFamily="34" charset="0"/>
                          <a:cs typeface="Arial" panose="020B0604020202020204" pitchFamily="34" charset="0"/>
                        </a:rPr>
                        <a:t>rowGfront_ALL_Averages</a:t>
                      </a:r>
                      <a:endParaRPr lang="en-US" sz="10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840215785"/>
                  </a:ext>
                </a:extLst>
              </a:tr>
              <a:tr h="227547">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P09</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P09</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l" fontAlgn="ctr"/>
                      <a:r>
                        <a:rPr lang="en-US" sz="1000" b="0" i="0" u="none" strike="noStrike" dirty="0">
                          <a:solidFill>
                            <a:schemeClr val="accent1"/>
                          </a:solidFill>
                          <a:effectLst/>
                          <a:latin typeface="Arial" panose="020B0604020202020204" pitchFamily="34" charset="0"/>
                          <a:cs typeface="Arial" panose="020B0604020202020204" pitchFamily="34" charset="0"/>
                        </a:rPr>
                        <a:t>10 - </a:t>
                      </a:r>
                      <a:r>
                        <a:rPr lang="en-US" sz="1000" b="0" i="0" u="none" strike="noStrike" dirty="0" err="1">
                          <a:solidFill>
                            <a:schemeClr val="accent1"/>
                          </a:solidFill>
                          <a:effectLst/>
                          <a:latin typeface="Arial" panose="020B0604020202020204" pitchFamily="34" charset="0"/>
                          <a:cs typeface="Arial" panose="020B0604020202020204" pitchFamily="34" charset="0"/>
                        </a:rPr>
                        <a:t>rowGfront_Broadband_Averages</a:t>
                      </a:r>
                      <a:endParaRPr lang="en-US" sz="1000" b="0"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2536506533"/>
                  </a:ext>
                </a:extLst>
              </a:tr>
              <a:tr h="0">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P10</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l" fontAlgn="b"/>
                      <a:r>
                        <a:rPr lang="en-US" sz="900" u="none" strike="noStrike">
                          <a:effectLst/>
                        </a:rPr>
                        <a:t>P10</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ctr"/>
                      <a:r>
                        <a:rPr lang="en-US" sz="900" u="none" strike="noStrike" dirty="0">
                          <a:effectLst/>
                        </a:rPr>
                        <a:t>POA </a:t>
                      </a:r>
                      <a:r>
                        <a:rPr lang="en-US" sz="900" u="none" strike="noStrike" dirty="0" err="1">
                          <a:effectLst/>
                        </a:rPr>
                        <a:t>Pyr</a:t>
                      </a:r>
                      <a:r>
                        <a:rPr lang="en-US" sz="900" u="none" strike="noStrike" dirty="0">
                          <a:effectLst/>
                        </a:rPr>
                        <a:t> Method 3</a:t>
                      </a:r>
                      <a:endParaRPr lang="en-US" sz="900" b="0" i="0" u="none" strike="noStrike" dirty="0">
                        <a:solidFill>
                          <a:srgbClr val="000000"/>
                        </a:solidFill>
                        <a:effectLst/>
                        <a:latin typeface="Calibri" panose="020F0502020204030204" pitchFamily="34" charset="0"/>
                      </a:endParaRPr>
                    </a:p>
                  </a:txBody>
                  <a:tcPr marL="7505" marR="7505" marT="7505" marB="0" anchor="ctr"/>
                </a:tc>
                <a:tc>
                  <a:txBody>
                    <a:bodyPr/>
                    <a:lstStyle/>
                    <a:p>
                      <a:pPr algn="l" fontAlgn="ctr"/>
                      <a:r>
                        <a:rPr lang="en-US" sz="1000" b="0" i="0" u="none" strike="noStrike" dirty="0">
                          <a:solidFill>
                            <a:schemeClr val="accent1"/>
                          </a:solidFill>
                          <a:effectLst/>
                          <a:latin typeface="Arial" panose="020B0604020202020204" pitchFamily="34" charset="0"/>
                          <a:cs typeface="Arial" panose="020B0604020202020204" pitchFamily="34" charset="0"/>
                        </a:rPr>
                        <a:t>7 - row7RotatingAlbedometer_CM11_Up</a:t>
                      </a:r>
                    </a:p>
                  </a:txBody>
                  <a:tcPr marL="9525" marR="9525" marT="9525" marB="0" anchor="ctr"/>
                </a:tc>
                <a:extLst>
                  <a:ext uri="{0D108BD9-81ED-4DB2-BD59-A6C34878D82A}">
                    <a16:rowId xmlns:a16="http://schemas.microsoft.com/office/drawing/2014/main" val="3718829503"/>
                  </a:ext>
                </a:extLst>
              </a:tr>
            </a:tbl>
          </a:graphicData>
        </a:graphic>
      </p:graphicFrame>
      <p:sp>
        <p:nvSpPr>
          <p:cNvPr id="5" name="TextBox 4">
            <a:extLst>
              <a:ext uri="{FF2B5EF4-FFF2-40B4-BE49-F238E27FC236}">
                <a16:creationId xmlns:a16="http://schemas.microsoft.com/office/drawing/2014/main" id="{81F005F7-D104-37A2-F4E2-42A80DE5A70C}"/>
              </a:ext>
            </a:extLst>
          </p:cNvPr>
          <p:cNvSpPr txBox="1"/>
          <p:nvPr/>
        </p:nvSpPr>
        <p:spPr>
          <a:xfrm>
            <a:off x="8858773" y="127710"/>
            <a:ext cx="3039611" cy="954107"/>
          </a:xfrm>
          <a:prstGeom prst="rect">
            <a:avLst/>
          </a:prstGeom>
          <a:noFill/>
        </p:spPr>
        <p:txBody>
          <a:bodyPr wrap="square" rtlCol="0">
            <a:spAutoFit/>
          </a:bodyPr>
          <a:lstStyle/>
          <a:p>
            <a:r>
              <a:rPr lang="en-US" sz="1400" dirty="0">
                <a:highlight>
                  <a:srgbClr val="C0C0C0"/>
                </a:highlight>
              </a:rPr>
              <a:t>GREY Cells: Averages</a:t>
            </a:r>
          </a:p>
          <a:p>
            <a:r>
              <a:rPr lang="en-US" sz="1400" dirty="0">
                <a:solidFill>
                  <a:srgbClr val="FF0000"/>
                </a:solidFill>
              </a:rPr>
              <a:t>Red text: Ref Cells and broadband</a:t>
            </a:r>
          </a:p>
          <a:p>
            <a:r>
              <a:rPr lang="en-US" sz="1400" dirty="0">
                <a:solidFill>
                  <a:schemeClr val="accent1"/>
                </a:solidFill>
              </a:rPr>
              <a:t>Blue text: Broadbands</a:t>
            </a:r>
          </a:p>
          <a:p>
            <a:r>
              <a:rPr lang="en-US" sz="1400" dirty="0"/>
              <a:t>Black text: Ref Cells</a:t>
            </a:r>
          </a:p>
        </p:txBody>
      </p:sp>
      <p:sp>
        <p:nvSpPr>
          <p:cNvPr id="6" name="Title 1">
            <a:extLst>
              <a:ext uri="{FF2B5EF4-FFF2-40B4-BE49-F238E27FC236}">
                <a16:creationId xmlns:a16="http://schemas.microsoft.com/office/drawing/2014/main" id="{D2FC2678-547D-E2D5-F90B-0DBDE1D80D3D}"/>
              </a:ext>
            </a:extLst>
          </p:cNvPr>
          <p:cNvSpPr>
            <a:spLocks noGrp="1"/>
          </p:cNvSpPr>
          <p:nvPr>
            <p:ph type="title"/>
          </p:nvPr>
        </p:nvSpPr>
        <p:spPr>
          <a:xfrm>
            <a:off x="609599" y="2"/>
            <a:ext cx="5111693" cy="1209524"/>
          </a:xfrm>
        </p:spPr>
        <p:txBody>
          <a:bodyPr/>
          <a:lstStyle/>
          <a:p>
            <a:r>
              <a:rPr lang="en-US" dirty="0"/>
              <a:t>Overview Sims</a:t>
            </a:r>
          </a:p>
        </p:txBody>
      </p:sp>
    </p:spTree>
    <p:extLst>
      <p:ext uri="{BB962C8B-B14F-4D97-AF65-F5344CB8AC3E}">
        <p14:creationId xmlns:p14="http://schemas.microsoft.com/office/powerpoint/2010/main" val="4237688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724E7D3-463C-A056-D44F-F4880A99500B}"/>
              </a:ext>
            </a:extLst>
          </p:cNvPr>
          <p:cNvGraphicFramePr>
            <a:graphicFrameLocks noGrp="1"/>
          </p:cNvGraphicFramePr>
          <p:nvPr>
            <p:extLst>
              <p:ext uri="{D42A27DB-BD31-4B8C-83A1-F6EECF244321}">
                <p14:modId xmlns:p14="http://schemas.microsoft.com/office/powerpoint/2010/main" val="3999064392"/>
              </p:ext>
            </p:extLst>
          </p:nvPr>
        </p:nvGraphicFramePr>
        <p:xfrm>
          <a:off x="609600" y="1773238"/>
          <a:ext cx="10707147" cy="3003974"/>
        </p:xfrm>
        <a:graphic>
          <a:graphicData uri="http://schemas.openxmlformats.org/drawingml/2006/table">
            <a:tbl>
              <a:tblPr>
                <a:tableStyleId>{5C22544A-7EE6-4342-B048-85BDC9FD1C3A}</a:tableStyleId>
              </a:tblPr>
              <a:tblGrid>
                <a:gridCol w="1165404">
                  <a:extLst>
                    <a:ext uri="{9D8B030D-6E8A-4147-A177-3AD203B41FA5}">
                      <a16:colId xmlns:a16="http://schemas.microsoft.com/office/drawing/2014/main" val="857737292"/>
                    </a:ext>
                  </a:extLst>
                </a:gridCol>
                <a:gridCol w="1165404">
                  <a:extLst>
                    <a:ext uri="{9D8B030D-6E8A-4147-A177-3AD203B41FA5}">
                      <a16:colId xmlns:a16="http://schemas.microsoft.com/office/drawing/2014/main" val="207218578"/>
                    </a:ext>
                  </a:extLst>
                </a:gridCol>
                <a:gridCol w="1262521">
                  <a:extLst>
                    <a:ext uri="{9D8B030D-6E8A-4147-A177-3AD203B41FA5}">
                      <a16:colId xmlns:a16="http://schemas.microsoft.com/office/drawing/2014/main" val="3906230384"/>
                    </a:ext>
                  </a:extLst>
                </a:gridCol>
                <a:gridCol w="2840672">
                  <a:extLst>
                    <a:ext uri="{9D8B030D-6E8A-4147-A177-3AD203B41FA5}">
                      <a16:colId xmlns:a16="http://schemas.microsoft.com/office/drawing/2014/main" val="1951871200"/>
                    </a:ext>
                  </a:extLst>
                </a:gridCol>
                <a:gridCol w="2136573">
                  <a:extLst>
                    <a:ext uri="{9D8B030D-6E8A-4147-A177-3AD203B41FA5}">
                      <a16:colId xmlns:a16="http://schemas.microsoft.com/office/drawing/2014/main" val="970849492"/>
                    </a:ext>
                  </a:extLst>
                </a:gridCol>
                <a:gridCol w="2136573">
                  <a:extLst>
                    <a:ext uri="{9D8B030D-6E8A-4147-A177-3AD203B41FA5}">
                      <a16:colId xmlns:a16="http://schemas.microsoft.com/office/drawing/2014/main" val="124816466"/>
                    </a:ext>
                  </a:extLst>
                </a:gridCol>
              </a:tblGrid>
              <a:tr h="150101">
                <a:tc>
                  <a:txBody>
                    <a:bodyPr/>
                    <a:lstStyle/>
                    <a:p>
                      <a:pPr algn="ctr" fontAlgn="b"/>
                      <a:r>
                        <a:rPr lang="en-US" sz="900" b="1" i="0" u="none" strike="noStrike" dirty="0">
                          <a:solidFill>
                            <a:srgbClr val="000000"/>
                          </a:solidFill>
                          <a:effectLst/>
                          <a:latin typeface="Calibri" panose="020F0502020204030204" pitchFamily="34" charset="0"/>
                        </a:rPr>
                        <a:t>Method</a:t>
                      </a:r>
                    </a:p>
                  </a:txBody>
                  <a:tcPr marL="7505" marR="7505" marT="7505" marB="0" anchor="b"/>
                </a:tc>
                <a:tc>
                  <a:txBody>
                    <a:bodyPr/>
                    <a:lstStyle/>
                    <a:p>
                      <a:pPr algn="ctr" fontAlgn="b"/>
                      <a:r>
                        <a:rPr lang="en-US" sz="900" b="1" i="0" u="none" strike="noStrike" dirty="0">
                          <a:solidFill>
                            <a:srgbClr val="000000"/>
                          </a:solidFill>
                          <a:effectLst/>
                          <a:latin typeface="Calibri" panose="020F0502020204030204" pitchFamily="34" charset="0"/>
                        </a:rPr>
                        <a:t>Sim</a:t>
                      </a:r>
                    </a:p>
                  </a:txBody>
                  <a:tcPr marL="7505" marR="7505" marT="7505" marB="0" anchor="b"/>
                </a:tc>
                <a:tc>
                  <a:txBody>
                    <a:bodyPr/>
                    <a:lstStyle/>
                    <a:p>
                      <a:pPr algn="ctr" fontAlgn="b"/>
                      <a:r>
                        <a:rPr lang="en-US" sz="900" b="1" i="0" u="none" strike="noStrike" dirty="0">
                          <a:solidFill>
                            <a:srgbClr val="000000"/>
                          </a:solidFill>
                          <a:effectLst/>
                          <a:latin typeface="Calibri" panose="020F0502020204030204" pitchFamily="34" charset="0"/>
                        </a:rPr>
                        <a:t>Weather File</a:t>
                      </a:r>
                    </a:p>
                  </a:txBody>
                  <a:tcPr marL="7505" marR="7505" marT="7505" marB="0" anchor="b"/>
                </a:tc>
                <a:tc>
                  <a:txBody>
                    <a:bodyPr/>
                    <a:lstStyle/>
                    <a:p>
                      <a:pPr algn="ctr" fontAlgn="ctr"/>
                      <a:r>
                        <a:rPr lang="en-US" sz="900" b="1" i="0" u="none" strike="noStrike" dirty="0">
                          <a:solidFill>
                            <a:srgbClr val="000000"/>
                          </a:solidFill>
                          <a:effectLst/>
                          <a:latin typeface="Calibri" panose="020F0502020204030204" pitchFamily="34" charset="0"/>
                        </a:rPr>
                        <a:t>Theme</a:t>
                      </a:r>
                    </a:p>
                  </a:txBody>
                  <a:tcPr marL="7505" marR="7505" marT="7505" marB="0" anchor="ctr"/>
                </a:tc>
                <a:tc>
                  <a:txBody>
                    <a:bodyPr/>
                    <a:lstStyle/>
                    <a:p>
                      <a:pPr algn="ctr" fontAlgn="b"/>
                      <a:r>
                        <a:rPr lang="en-US" sz="1000" b="1" i="0" u="none" strike="noStrike" dirty="0">
                          <a:solidFill>
                            <a:srgbClr val="000000"/>
                          </a:solidFill>
                          <a:effectLst/>
                          <a:latin typeface="Arial" panose="020B0604020202020204" pitchFamily="34" charset="0"/>
                          <a:cs typeface="Arial" panose="020B0604020202020204" pitchFamily="34" charset="0"/>
                        </a:rPr>
                        <a:t>POA</a:t>
                      </a:r>
                    </a:p>
                  </a:txBody>
                  <a:tcPr marL="9525" marR="9525" marT="9525" marB="0" anchor="b"/>
                </a:tc>
                <a:tc>
                  <a:txBody>
                    <a:bodyPr/>
                    <a:lstStyle/>
                    <a:p>
                      <a:pPr algn="ctr" fontAlgn="b"/>
                      <a:r>
                        <a:rPr lang="en-US" sz="1000" b="1" i="0" u="none" strike="noStrike" dirty="0">
                          <a:solidFill>
                            <a:schemeClr val="tx1"/>
                          </a:solidFill>
                          <a:effectLst/>
                          <a:latin typeface="Arial" panose="020B0604020202020204" pitchFamily="34" charset="0"/>
                          <a:cs typeface="Arial" panose="020B0604020202020204" pitchFamily="34" charset="0"/>
                        </a:rPr>
                        <a:t>BOA</a:t>
                      </a:r>
                    </a:p>
                  </a:txBody>
                  <a:tcPr marL="9525" marR="9525" marT="9525" marB="0" anchor="b"/>
                </a:tc>
                <a:extLst>
                  <a:ext uri="{0D108BD9-81ED-4DB2-BD59-A6C34878D82A}">
                    <a16:rowId xmlns:a16="http://schemas.microsoft.com/office/drawing/2014/main" val="1657993653"/>
                  </a:ext>
                </a:extLst>
              </a:tr>
              <a:tr h="150101">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PB00</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PB00</a:t>
                      </a:r>
                      <a:endParaRPr lang="en-US" sz="900" b="0" i="0" u="none" strike="noStrike">
                        <a:solidFill>
                          <a:srgbClr val="000000"/>
                        </a:solidFill>
                        <a:effectLst/>
                        <a:latin typeface="Calibri" panose="020F0502020204030204" pitchFamily="34" charset="0"/>
                      </a:endParaRPr>
                    </a:p>
                  </a:txBody>
                  <a:tcPr marL="7505" marR="7505" marT="7505" marB="0" anchor="b"/>
                </a:tc>
                <a:tc rowSpan="14">
                  <a:txBody>
                    <a:bodyPr/>
                    <a:lstStyle/>
                    <a:p>
                      <a:pPr algn="ctr" fontAlgn="ctr"/>
                      <a:r>
                        <a:rPr lang="en-US" sz="900" u="none" strike="noStrike" dirty="0">
                          <a:effectLst/>
                        </a:rPr>
                        <a:t>POA BOA Ref</a:t>
                      </a:r>
                      <a:endParaRPr lang="en-US" sz="900" b="0" i="0" u="none" strike="noStrike" dirty="0">
                        <a:solidFill>
                          <a:srgbClr val="000000"/>
                        </a:solidFill>
                        <a:effectLst/>
                        <a:latin typeface="Calibri" panose="020F0502020204030204" pitchFamily="34" charset="0"/>
                      </a:endParaRPr>
                    </a:p>
                  </a:txBody>
                  <a:tcPr marL="7505" marR="7505" marT="7505" marB="0" anchor="ct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b"/>
                </a:tc>
                <a:tc>
                  <a:txBody>
                    <a:bodyPr/>
                    <a:lstStyle/>
                    <a:p>
                      <a:pPr algn="ctr" fontAlgn="b"/>
                      <a:r>
                        <a:rPr lang="en-US" sz="1000" b="0" i="0" u="none" strike="noStrike" dirty="0">
                          <a:solidFill>
                            <a:schemeClr val="tx1"/>
                          </a:solidFill>
                          <a:effectLst/>
                          <a:latin typeface="Arial" panose="020B0604020202020204" pitchFamily="34" charset="0"/>
                          <a:cs typeface="Arial" panose="020B0604020202020204" pitchFamily="34" charset="0"/>
                        </a:rPr>
                        <a:t>0 - row3Grear_IMT_Averages</a:t>
                      </a:r>
                    </a:p>
                  </a:txBody>
                  <a:tcPr marL="9525" marR="9525" marT="9525" marB="0" anchor="b">
                    <a:solidFill>
                      <a:schemeClr val="bg1">
                        <a:lumMod val="75000"/>
                      </a:schemeClr>
                    </a:solidFill>
                  </a:tcPr>
                </a:tc>
                <a:extLst>
                  <a:ext uri="{0D108BD9-81ED-4DB2-BD59-A6C34878D82A}">
                    <a16:rowId xmlns:a16="http://schemas.microsoft.com/office/drawing/2014/main" val="4253960853"/>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dirty="0">
                          <a:effectLst/>
                        </a:rPr>
                        <a:t>PB01</a:t>
                      </a:r>
                      <a:endParaRPr lang="en-US" sz="900" b="0" i="0" u="none" strike="noStrike" dirty="0">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PB01</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b"/>
                </a:tc>
                <a:tc>
                  <a:txBody>
                    <a:bodyPr/>
                    <a:lstStyle/>
                    <a:p>
                      <a:pPr algn="ctr" fontAlgn="b"/>
                      <a:r>
                        <a:rPr lang="en-US" sz="1000" b="0" i="0" u="none" strike="noStrike" dirty="0">
                          <a:solidFill>
                            <a:schemeClr val="tx1"/>
                          </a:solidFill>
                          <a:effectLst/>
                          <a:latin typeface="Arial" panose="020B0604020202020204" pitchFamily="34" charset="0"/>
                          <a:cs typeface="Arial" panose="020B0604020202020204" pitchFamily="34" charset="0"/>
                        </a:rPr>
                        <a:t>1 - row3Grear_IMT_West</a:t>
                      </a:r>
                    </a:p>
                  </a:txBody>
                  <a:tcPr marL="9525" marR="9525" marT="9525" marB="0" anchor="b"/>
                </a:tc>
                <a:extLst>
                  <a:ext uri="{0D108BD9-81ED-4DB2-BD59-A6C34878D82A}">
                    <a16:rowId xmlns:a16="http://schemas.microsoft.com/office/drawing/2014/main" val="3604366397"/>
                  </a:ext>
                </a:extLst>
              </a:tr>
              <a:tr h="150101">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PB02</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0 - row3Gfront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000" b="0" i="0" u="none" strike="noStrike" dirty="0">
                          <a:solidFill>
                            <a:schemeClr val="tx1"/>
                          </a:solidFill>
                          <a:effectLst/>
                          <a:latin typeface="Arial" panose="020B0604020202020204" pitchFamily="34" charset="0"/>
                          <a:cs typeface="Arial" panose="020B0604020202020204" pitchFamily="34" charset="0"/>
                        </a:rPr>
                        <a:t>'2 - row3Grear_IMT_CenterWest</a:t>
                      </a:r>
                    </a:p>
                  </a:txBody>
                  <a:tcPr marL="9525" marR="9525" marT="9525" marB="0" anchor="b"/>
                </a:tc>
                <a:extLst>
                  <a:ext uri="{0D108BD9-81ED-4DB2-BD59-A6C34878D82A}">
                    <a16:rowId xmlns:a16="http://schemas.microsoft.com/office/drawing/2014/main" val="2979960567"/>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PB03</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PB03</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b"/>
                </a:tc>
                <a:tc>
                  <a:txBody>
                    <a:bodyPr/>
                    <a:lstStyle/>
                    <a:p>
                      <a:pPr algn="ctr" fontAlgn="b"/>
                      <a:r>
                        <a:rPr lang="en-US" sz="1000" b="0" i="0" u="none" strike="noStrike" dirty="0">
                          <a:solidFill>
                            <a:schemeClr val="tx1"/>
                          </a:solidFill>
                          <a:effectLst/>
                          <a:latin typeface="Arial" panose="020B0604020202020204" pitchFamily="34" charset="0"/>
                          <a:cs typeface="Arial" panose="020B0604020202020204" pitchFamily="34" charset="0"/>
                        </a:rPr>
                        <a:t>3 - row3Grear_IMT_CenterEast</a:t>
                      </a:r>
                    </a:p>
                  </a:txBody>
                  <a:tcPr marL="9525" marR="9525" marT="9525" marB="0" anchor="b"/>
                </a:tc>
                <a:extLst>
                  <a:ext uri="{0D108BD9-81ED-4DB2-BD59-A6C34878D82A}">
                    <a16:rowId xmlns:a16="http://schemas.microsoft.com/office/drawing/2014/main" val="2931988520"/>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PB04</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dirty="0">
                          <a:effectLst/>
                        </a:rPr>
                        <a:t>PB04</a:t>
                      </a:r>
                      <a:endParaRPr lang="en-US" sz="900" b="0" i="0" u="none" strike="noStrike" dirty="0">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b"/>
                </a:tc>
                <a:tc>
                  <a:txBody>
                    <a:bodyPr/>
                    <a:lstStyle/>
                    <a:p>
                      <a:pPr algn="ctr" fontAlgn="b"/>
                      <a:r>
                        <a:rPr lang="en-US" sz="1000" b="0" i="0" u="none" strike="noStrike" dirty="0">
                          <a:solidFill>
                            <a:schemeClr val="tx1"/>
                          </a:solidFill>
                          <a:effectLst/>
                          <a:latin typeface="Arial" panose="020B0604020202020204" pitchFamily="34" charset="0"/>
                          <a:cs typeface="Arial" panose="020B0604020202020204" pitchFamily="34" charset="0"/>
                        </a:rPr>
                        <a:t>4 - row3Grear_IMT_East</a:t>
                      </a:r>
                    </a:p>
                  </a:txBody>
                  <a:tcPr marL="9525" marR="9525" marT="9525" marB="0" anchor="b"/>
                </a:tc>
                <a:extLst>
                  <a:ext uri="{0D108BD9-81ED-4DB2-BD59-A6C34878D82A}">
                    <a16:rowId xmlns:a16="http://schemas.microsoft.com/office/drawing/2014/main" val="4138579010"/>
                  </a:ext>
                </a:extLst>
              </a:tr>
              <a:tr h="228148">
                <a:tc rowSpan="2">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rowSpan="2">
                  <a:txBody>
                    <a:bodyPr/>
                    <a:lstStyle/>
                    <a:p>
                      <a:pPr algn="ctr" fontAlgn="b"/>
                      <a:r>
                        <a:rPr lang="en-US" sz="900" u="none" strike="noStrike" dirty="0">
                          <a:effectLst/>
                        </a:rPr>
                        <a:t>PB05</a:t>
                      </a:r>
                      <a:endParaRPr lang="en-US" sz="900" b="0" i="0" u="none" strike="noStrike" dirty="0">
                        <a:solidFill>
                          <a:srgbClr val="000000"/>
                        </a:solidFill>
                        <a:effectLst/>
                        <a:latin typeface="Calibri" panose="020F0502020204030204" pitchFamily="34" charset="0"/>
                      </a:endParaRPr>
                    </a:p>
                  </a:txBody>
                  <a:tcPr marL="7505" marR="7505" marT="7505" marB="0" anchor="b"/>
                </a:tc>
                <a:tc rowSpan="2">
                  <a:txBody>
                    <a:bodyPr/>
                    <a:lstStyle/>
                    <a:p>
                      <a:pPr algn="ctr" fontAlgn="b"/>
                      <a:r>
                        <a:rPr lang="en-US" sz="900" u="none" strike="noStrike">
                          <a:effectLst/>
                        </a:rPr>
                        <a:t>PB05</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b"/>
                </a:tc>
                <a:tc>
                  <a:txBody>
                    <a:bodyPr/>
                    <a:lstStyle/>
                    <a:p>
                      <a:pPr algn="ctr" fontAlgn="b"/>
                      <a:r>
                        <a:rPr lang="en-US" sz="1000" b="0" i="0" u="none" strike="noStrike" dirty="0">
                          <a:solidFill>
                            <a:schemeClr val="tx1"/>
                          </a:solidFill>
                          <a:effectLst/>
                          <a:latin typeface="Arial" panose="020B0604020202020204" pitchFamily="34" charset="0"/>
                          <a:cs typeface="Arial" panose="020B0604020202020204" pitchFamily="34" charset="0"/>
                        </a:rPr>
                        <a:t>8 - row5Grear</a:t>
                      </a:r>
                    </a:p>
                  </a:txBody>
                  <a:tcPr marL="9525" marR="9525" marT="9525" marB="0" anchor="b"/>
                </a:tc>
                <a:extLst>
                  <a:ext uri="{0D108BD9-81ED-4DB2-BD59-A6C34878D82A}">
                    <a16:rowId xmlns:a16="http://schemas.microsoft.com/office/drawing/2014/main" val="1377051585"/>
                  </a:ext>
                </a:extLst>
              </a:tr>
              <a:tr h="0">
                <a:tc vMerge="1">
                  <a:txBody>
                    <a:bodyPr/>
                    <a:lstStyle/>
                    <a:p>
                      <a:pPr algn="r" fontAlgn="b"/>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pPr algn="l" fontAlgn="b"/>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pPr algn="l" fontAlgn="b"/>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rowSpan="2">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b"/>
                </a:tc>
                <a:tc rowSpan="2">
                  <a:txBody>
                    <a:bodyPr/>
                    <a:lstStyle/>
                    <a:p>
                      <a:pPr algn="ctr" fontAlgn="b"/>
                      <a:r>
                        <a:rPr lang="en-US" sz="1000" b="0" i="0" u="none" strike="noStrike" dirty="0">
                          <a:solidFill>
                            <a:schemeClr val="tx1"/>
                          </a:solidFill>
                          <a:effectLst/>
                          <a:latin typeface="Arial" panose="020B0604020202020204" pitchFamily="34" charset="0"/>
                          <a:cs typeface="Arial" panose="020B0604020202020204" pitchFamily="34" charset="0"/>
                        </a:rPr>
                        <a:t>9 - row7Grear</a:t>
                      </a:r>
                    </a:p>
                  </a:txBody>
                  <a:tcPr marL="9525" marR="9525" marT="9525" marB="0" anchor="b"/>
                </a:tc>
                <a:extLst>
                  <a:ext uri="{0D108BD9-81ED-4DB2-BD59-A6C34878D82A}">
                    <a16:rowId xmlns:a16="http://schemas.microsoft.com/office/drawing/2014/main" val="3440198342"/>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PB06</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PB06</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vMerge="1">
                  <a:txBody>
                    <a:bodyPr/>
                    <a:lstStyle/>
                    <a:p>
                      <a:pPr algn="r" fontAlgn="b"/>
                      <a:r>
                        <a:rPr lang="en-US" sz="1050" b="1" i="0" u="none" strike="noStrike">
                          <a:solidFill>
                            <a:srgbClr val="000000"/>
                          </a:solidFill>
                          <a:effectLst/>
                          <a:latin typeface="Calibri" panose="020F0502020204030204" pitchFamily="34" charset="0"/>
                        </a:rPr>
                        <a:t>0</a:t>
                      </a:r>
                    </a:p>
                  </a:txBody>
                  <a:tcPr marL="9525" marR="9525" marT="9525" marB="0" anchor="b"/>
                </a:tc>
                <a:tc vMerge="1">
                  <a:txBody>
                    <a:bodyPr/>
                    <a:lstStyle/>
                    <a:p>
                      <a:pPr algn="r" fontAlgn="b"/>
                      <a:r>
                        <a:rPr lang="en-US" sz="1100" b="0" i="0" u="none" strike="noStrike">
                          <a:solidFill>
                            <a:srgbClr val="9C5700"/>
                          </a:solidFill>
                          <a:effectLst/>
                          <a:latin typeface="Calibri" panose="020F0502020204030204" pitchFamily="34" charset="0"/>
                        </a:rPr>
                        <a:t>9</a:t>
                      </a:r>
                    </a:p>
                  </a:txBody>
                  <a:tcPr marL="9525" marR="9525" marT="9525" marB="0" anchor="b"/>
                </a:tc>
                <a:extLst>
                  <a:ext uri="{0D108BD9-81ED-4DB2-BD59-A6C34878D82A}">
                    <a16:rowId xmlns:a16="http://schemas.microsoft.com/office/drawing/2014/main" val="2557332260"/>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PB07</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dirty="0">
                          <a:effectLst/>
                        </a:rPr>
                        <a:t>PB07</a:t>
                      </a:r>
                      <a:endParaRPr lang="en-US" sz="900" b="0" i="0" u="none" strike="noStrike" dirty="0">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b"/>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10 - row7Grear_IMT_CenterEast</a:t>
                      </a:r>
                    </a:p>
                  </a:txBody>
                  <a:tcPr marL="9525" marR="9525" marT="9525" marB="0" anchor="ctr"/>
                </a:tc>
                <a:extLst>
                  <a:ext uri="{0D108BD9-81ED-4DB2-BD59-A6C34878D82A}">
                    <a16:rowId xmlns:a16="http://schemas.microsoft.com/office/drawing/2014/main" val="3593908862"/>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dirty="0">
                          <a:effectLst/>
                        </a:rPr>
                        <a:t>PB08</a:t>
                      </a:r>
                      <a:endParaRPr lang="en-US" sz="900" b="0" i="0" u="none" strike="noStrike" dirty="0">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PB08</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b"/>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11 - row7Grear_IMT_East</a:t>
                      </a:r>
                    </a:p>
                  </a:txBody>
                  <a:tcPr marL="9525" marR="9525" marT="9525" marB="0" anchor="ctr"/>
                </a:tc>
                <a:extLst>
                  <a:ext uri="{0D108BD9-81ED-4DB2-BD59-A6C34878D82A}">
                    <a16:rowId xmlns:a16="http://schemas.microsoft.com/office/drawing/2014/main" val="4059977538"/>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PB09</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dirty="0">
                          <a:effectLst/>
                        </a:rPr>
                        <a:t>PB09</a:t>
                      </a:r>
                      <a:endParaRPr lang="en-US" sz="900" b="0" i="0" u="none" strike="noStrike" dirty="0">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b"/>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13 - row9Grear</a:t>
                      </a:r>
                    </a:p>
                  </a:txBody>
                  <a:tcPr marL="9525" marR="9525" marT="9525" marB="0" anchor="ctr"/>
                </a:tc>
                <a:extLst>
                  <a:ext uri="{0D108BD9-81ED-4DB2-BD59-A6C34878D82A}">
                    <a16:rowId xmlns:a16="http://schemas.microsoft.com/office/drawing/2014/main" val="3955836704"/>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PB10</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dirty="0">
                          <a:effectLst/>
                        </a:rPr>
                        <a:t>PB10</a:t>
                      </a:r>
                      <a:endParaRPr lang="en-US" sz="900" b="0" i="0" u="none" strike="noStrike" dirty="0">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b"/>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14 - </a:t>
                      </a:r>
                      <a:r>
                        <a:rPr lang="en-US" sz="1000" b="0" i="0" u="none" strike="noStrike" dirty="0" err="1">
                          <a:solidFill>
                            <a:srgbClr val="000000"/>
                          </a:solidFill>
                          <a:effectLst/>
                          <a:latin typeface="Arial" panose="020B0604020202020204" pitchFamily="34" charset="0"/>
                          <a:cs typeface="Arial" panose="020B0604020202020204" pitchFamily="34" charset="0"/>
                        </a:rPr>
                        <a:t>rowGrear_IMT_Averages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924270653"/>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PB11</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PB11</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0 - row3Gfront</a:t>
                      </a:r>
                    </a:p>
                  </a:txBody>
                  <a:tcPr marL="9525" marR="9525" marT="9525" marB="0" anchor="b"/>
                </a:tc>
                <a:tc>
                  <a:txBody>
                    <a:bodyPr/>
                    <a:lstStyle/>
                    <a:p>
                      <a:pPr algn="ctr" fontAlgn="ctr"/>
                      <a:r>
                        <a:rPr lang="en-US" sz="1000" b="0" i="0" u="none" strike="noStrike" dirty="0">
                          <a:solidFill>
                            <a:srgbClr val="FF0000"/>
                          </a:solidFill>
                          <a:effectLst/>
                          <a:latin typeface="Arial" panose="020B0604020202020204" pitchFamily="34" charset="0"/>
                          <a:cs typeface="Arial" panose="020B0604020202020204" pitchFamily="34" charset="0"/>
                        </a:rPr>
                        <a:t>15 - </a:t>
                      </a:r>
                      <a:r>
                        <a:rPr lang="en-US" sz="1000" b="0" i="0" u="none" strike="noStrike" dirty="0" err="1">
                          <a:solidFill>
                            <a:srgbClr val="FF0000"/>
                          </a:solidFill>
                          <a:effectLst/>
                          <a:latin typeface="Arial" panose="020B0604020202020204" pitchFamily="34" charset="0"/>
                          <a:cs typeface="Arial" panose="020B0604020202020204" pitchFamily="34" charset="0"/>
                        </a:rPr>
                        <a:t>rowGrear_ALL_Averages</a:t>
                      </a:r>
                      <a:endParaRPr lang="en-US" sz="10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705150508"/>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PB12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PB12</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rgbClr val="FF0000"/>
                          </a:solidFill>
                          <a:effectLst/>
                          <a:latin typeface="Arial" panose="020B0604020202020204" pitchFamily="34" charset="0"/>
                          <a:cs typeface="Arial" panose="020B0604020202020204" pitchFamily="34" charset="0"/>
                        </a:rPr>
                        <a:t>9 - </a:t>
                      </a:r>
                      <a:r>
                        <a:rPr lang="en-US" sz="1000" b="0" i="0" u="none" strike="noStrike" dirty="0" err="1">
                          <a:solidFill>
                            <a:srgbClr val="FF0000"/>
                          </a:solidFill>
                          <a:effectLst/>
                          <a:latin typeface="Arial" panose="020B0604020202020204" pitchFamily="34" charset="0"/>
                          <a:cs typeface="Arial" panose="020B0604020202020204" pitchFamily="34" charset="0"/>
                        </a:rPr>
                        <a:t>rowGfront_ALL_Averages</a:t>
                      </a:r>
                      <a:endParaRPr lang="en-US" sz="10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solidFill>
                      <a:schemeClr val="bg1">
                        <a:lumMod val="75000"/>
                      </a:schemeClr>
                    </a:solidFill>
                  </a:tcPr>
                </a:tc>
                <a:tc>
                  <a:txBody>
                    <a:bodyPr/>
                    <a:lstStyle/>
                    <a:p>
                      <a:pPr algn="ctr" fontAlgn="ctr"/>
                      <a:r>
                        <a:rPr lang="en-US" sz="1000" b="0" i="0" u="none" strike="noStrike" dirty="0">
                          <a:solidFill>
                            <a:srgbClr val="FF0000"/>
                          </a:solidFill>
                          <a:effectLst/>
                          <a:latin typeface="Arial" panose="020B0604020202020204" pitchFamily="34" charset="0"/>
                          <a:cs typeface="Arial" panose="020B0604020202020204" pitchFamily="34" charset="0"/>
                        </a:rPr>
                        <a:t>15 - </a:t>
                      </a:r>
                      <a:r>
                        <a:rPr lang="en-US" sz="1000" b="0" i="0" u="none" strike="noStrike" dirty="0" err="1">
                          <a:solidFill>
                            <a:srgbClr val="FF0000"/>
                          </a:solidFill>
                          <a:effectLst/>
                          <a:latin typeface="Arial" panose="020B0604020202020204" pitchFamily="34" charset="0"/>
                          <a:cs typeface="Arial" panose="020B0604020202020204" pitchFamily="34" charset="0"/>
                        </a:rPr>
                        <a:t>rowGrear_ALL_Averages</a:t>
                      </a:r>
                      <a:endParaRPr lang="en-US" sz="10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631263061"/>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PB13</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dirty="0">
                          <a:effectLst/>
                        </a:rPr>
                        <a:t>PB13</a:t>
                      </a:r>
                      <a:endParaRPr lang="en-US" sz="900" b="0" i="0" u="none" strike="noStrike" dirty="0">
                        <a:solidFill>
                          <a:srgbClr val="000000"/>
                        </a:solidFill>
                        <a:effectLst/>
                        <a:latin typeface="Calibri" panose="020F0502020204030204" pitchFamily="34" charset="0"/>
                      </a:endParaRPr>
                    </a:p>
                  </a:txBody>
                  <a:tcPr marL="7505" marR="7505" marT="7505" marB="0" anchor="b"/>
                </a:tc>
                <a:tc rowSpan="4">
                  <a:txBody>
                    <a:bodyPr/>
                    <a:lstStyle/>
                    <a:p>
                      <a:pPr algn="ctr" fontAlgn="ctr"/>
                      <a:r>
                        <a:rPr lang="en-US" sz="900" u="none" strike="noStrike" dirty="0">
                          <a:effectLst/>
                        </a:rPr>
                        <a:t>POA BOA </a:t>
                      </a:r>
                      <a:r>
                        <a:rPr lang="en-US" sz="900" u="none" strike="noStrike" dirty="0" err="1">
                          <a:effectLst/>
                        </a:rPr>
                        <a:t>Pyr</a:t>
                      </a:r>
                      <a:endParaRPr lang="en-US" sz="900" b="0" i="0" u="none" strike="noStrike" dirty="0">
                        <a:solidFill>
                          <a:srgbClr val="000000"/>
                        </a:solidFill>
                        <a:effectLst/>
                        <a:latin typeface="Calibri" panose="020F0502020204030204" pitchFamily="34" charset="0"/>
                      </a:endParaRPr>
                    </a:p>
                  </a:txBody>
                  <a:tcPr marL="7505" marR="7505" marT="7505" marB="0" anchor="ctr"/>
                </a:tc>
                <a:tc>
                  <a:txBody>
                    <a:bodyPr/>
                    <a:lstStyle/>
                    <a:p>
                      <a:pPr algn="ctr" fontAlgn="b"/>
                      <a:r>
                        <a:rPr lang="en-US" sz="1000" b="0" i="0" u="none" strike="noStrike" dirty="0">
                          <a:solidFill>
                            <a:schemeClr val="accent1"/>
                          </a:solidFill>
                          <a:effectLst/>
                          <a:latin typeface="Arial" panose="020B0604020202020204" pitchFamily="34" charset="0"/>
                          <a:cs typeface="Arial" panose="020B0604020202020204" pitchFamily="34" charset="0"/>
                        </a:rPr>
                        <a:t>10 - </a:t>
                      </a:r>
                      <a:r>
                        <a:rPr lang="en-US" sz="1000" b="0" i="0" u="none" strike="noStrike" dirty="0" err="1">
                          <a:solidFill>
                            <a:schemeClr val="accent1"/>
                          </a:solidFill>
                          <a:effectLst/>
                          <a:latin typeface="Arial" panose="020B0604020202020204" pitchFamily="34" charset="0"/>
                          <a:cs typeface="Arial" panose="020B0604020202020204" pitchFamily="34" charset="0"/>
                        </a:rPr>
                        <a:t>rowGfront_Broadband_Averages</a:t>
                      </a:r>
                      <a:endParaRPr lang="en-US" sz="1000" b="0"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solidFill>
                      <a:schemeClr val="bg1">
                        <a:lumMod val="75000"/>
                      </a:schemeClr>
                    </a:solidFill>
                  </a:tcPr>
                </a:tc>
                <a:tc>
                  <a:txBody>
                    <a:bodyPr/>
                    <a:lstStyle/>
                    <a:p>
                      <a:pPr algn="ctr" fontAlgn="ctr"/>
                      <a:r>
                        <a:rPr lang="en-US" sz="1000" b="0" i="0" u="none" strike="noStrike" dirty="0">
                          <a:solidFill>
                            <a:schemeClr val="accent1"/>
                          </a:solidFill>
                          <a:effectLst/>
                          <a:latin typeface="Arial" panose="020B0604020202020204" pitchFamily="34" charset="0"/>
                          <a:cs typeface="Arial" panose="020B0604020202020204" pitchFamily="34" charset="0"/>
                        </a:rPr>
                        <a:t>5 - row3Grear_CM11</a:t>
                      </a:r>
                    </a:p>
                  </a:txBody>
                  <a:tcPr marL="9525" marR="9525" marT="9525" marB="0" anchor="ctr"/>
                </a:tc>
                <a:extLst>
                  <a:ext uri="{0D108BD9-81ED-4DB2-BD59-A6C34878D82A}">
                    <a16:rowId xmlns:a16="http://schemas.microsoft.com/office/drawing/2014/main" val="1280369819"/>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PB14</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PB14</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chemeClr val="accent1"/>
                          </a:solidFill>
                          <a:effectLst/>
                          <a:latin typeface="Arial" panose="020B0604020202020204" pitchFamily="34" charset="0"/>
                          <a:cs typeface="Arial" panose="020B0604020202020204" pitchFamily="34" charset="0"/>
                        </a:rPr>
                        <a:t>10 - </a:t>
                      </a:r>
                      <a:r>
                        <a:rPr lang="en-US" sz="1000" b="0" i="0" u="none" strike="noStrike" dirty="0" err="1">
                          <a:solidFill>
                            <a:schemeClr val="accent1"/>
                          </a:solidFill>
                          <a:effectLst/>
                          <a:latin typeface="Arial" panose="020B0604020202020204" pitchFamily="34" charset="0"/>
                          <a:cs typeface="Arial" panose="020B0604020202020204" pitchFamily="34" charset="0"/>
                        </a:rPr>
                        <a:t>rowGfront_Broadband_Averages</a:t>
                      </a:r>
                      <a:endParaRPr lang="en-US" sz="1000" b="0"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solidFill>
                      <a:schemeClr val="bg1">
                        <a:lumMod val="75000"/>
                      </a:schemeClr>
                    </a:solidFill>
                  </a:tcPr>
                </a:tc>
                <a:tc>
                  <a:txBody>
                    <a:bodyPr/>
                    <a:lstStyle/>
                    <a:p>
                      <a:pPr algn="ctr" fontAlgn="ctr"/>
                      <a:r>
                        <a:rPr lang="en-US" sz="1000" b="0" i="0" u="none" strike="noStrike" dirty="0">
                          <a:solidFill>
                            <a:schemeClr val="accent1"/>
                          </a:solidFill>
                          <a:effectLst/>
                          <a:latin typeface="Arial" panose="020B0604020202020204" pitchFamily="34" charset="0"/>
                          <a:cs typeface="Arial" panose="020B0604020202020204" pitchFamily="34" charset="0"/>
                        </a:rPr>
                        <a:t>6 - row3Grear_Licor</a:t>
                      </a:r>
                    </a:p>
                  </a:txBody>
                  <a:tcPr marL="9525" marR="9525" marT="9525" marB="0" anchor="ctr"/>
                </a:tc>
                <a:extLst>
                  <a:ext uri="{0D108BD9-81ED-4DB2-BD59-A6C34878D82A}">
                    <a16:rowId xmlns:a16="http://schemas.microsoft.com/office/drawing/2014/main" val="3546204236"/>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PB15</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PB15</a:t>
                      </a:r>
                      <a:endParaRPr lang="en-US" sz="900" b="0" i="0" u="none" strike="noStrike">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chemeClr val="accent1"/>
                          </a:solidFill>
                          <a:effectLst/>
                          <a:latin typeface="Arial" panose="020B0604020202020204" pitchFamily="34" charset="0"/>
                          <a:cs typeface="Arial" panose="020B0604020202020204" pitchFamily="34" charset="0"/>
                        </a:rPr>
                        <a:t>10 - </a:t>
                      </a:r>
                      <a:r>
                        <a:rPr lang="en-US" sz="1000" b="0" i="0" u="none" strike="noStrike" dirty="0" err="1">
                          <a:solidFill>
                            <a:schemeClr val="accent1"/>
                          </a:solidFill>
                          <a:effectLst/>
                          <a:latin typeface="Arial" panose="020B0604020202020204" pitchFamily="34" charset="0"/>
                          <a:cs typeface="Arial" panose="020B0604020202020204" pitchFamily="34" charset="0"/>
                        </a:rPr>
                        <a:t>rowGfront_Broadband_Averages</a:t>
                      </a:r>
                      <a:endParaRPr lang="en-US" sz="1000" b="0"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solidFill>
                      <a:schemeClr val="bg1">
                        <a:lumMod val="75000"/>
                      </a:schemeClr>
                    </a:solidFill>
                  </a:tcPr>
                </a:tc>
                <a:tc>
                  <a:txBody>
                    <a:bodyPr/>
                    <a:lstStyle/>
                    <a:p>
                      <a:pPr algn="ctr" fontAlgn="ctr"/>
                      <a:r>
                        <a:rPr lang="en-US" sz="1000" b="0" i="0" u="none" strike="noStrike" dirty="0">
                          <a:solidFill>
                            <a:srgbClr val="FF0000"/>
                          </a:solidFill>
                          <a:effectLst/>
                          <a:latin typeface="Arial" panose="020B0604020202020204" pitchFamily="34" charset="0"/>
                          <a:cs typeface="Arial" panose="020B0604020202020204" pitchFamily="34" charset="0"/>
                        </a:rPr>
                        <a:t>15 - </a:t>
                      </a:r>
                      <a:r>
                        <a:rPr lang="en-US" sz="1000" b="0" i="0" u="none" strike="noStrike" dirty="0" err="1">
                          <a:solidFill>
                            <a:srgbClr val="FF0000"/>
                          </a:solidFill>
                          <a:effectLst/>
                          <a:latin typeface="Arial" panose="020B0604020202020204" pitchFamily="34" charset="0"/>
                          <a:cs typeface="Arial" panose="020B0604020202020204" pitchFamily="34" charset="0"/>
                        </a:rPr>
                        <a:t>rowGrear_ALL_Averages</a:t>
                      </a:r>
                      <a:endParaRPr lang="en-US" sz="10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1399337064"/>
                  </a:ext>
                </a:extLst>
              </a:tr>
              <a:tr h="150101">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a:effectLst/>
                        </a:rPr>
                        <a:t>PB16</a:t>
                      </a:r>
                      <a:endParaRPr lang="en-US" sz="900" b="0" i="0" u="none" strike="noStrike">
                        <a:solidFill>
                          <a:srgbClr val="000000"/>
                        </a:solidFill>
                        <a:effectLst/>
                        <a:latin typeface="Calibri" panose="020F0502020204030204" pitchFamily="34" charset="0"/>
                      </a:endParaRPr>
                    </a:p>
                  </a:txBody>
                  <a:tcPr marL="7505" marR="7505" marT="7505" marB="0" anchor="b"/>
                </a:tc>
                <a:tc>
                  <a:txBody>
                    <a:bodyPr/>
                    <a:lstStyle/>
                    <a:p>
                      <a:pPr algn="ctr" fontAlgn="b"/>
                      <a:r>
                        <a:rPr lang="en-US" sz="900" u="none" strike="noStrike" dirty="0">
                          <a:effectLst/>
                        </a:rPr>
                        <a:t>PB16</a:t>
                      </a:r>
                      <a:endParaRPr lang="en-US" sz="900" b="0" i="0" u="none" strike="noStrike" dirty="0">
                        <a:solidFill>
                          <a:srgbClr val="000000"/>
                        </a:solidFill>
                        <a:effectLst/>
                        <a:latin typeface="Calibri" panose="020F0502020204030204" pitchFamily="34" charset="0"/>
                      </a:endParaRPr>
                    </a:p>
                  </a:txBody>
                  <a:tcPr marL="7505" marR="7505" marT="7505" marB="0" anchor="b"/>
                </a:tc>
                <a:tc vMerge="1">
                  <a:txBody>
                    <a:bodyPr/>
                    <a:lstStyle/>
                    <a:p>
                      <a:endParaRPr lang="en-US"/>
                    </a:p>
                  </a:txBody>
                  <a:tcPr/>
                </a:tc>
                <a:tc>
                  <a:txBody>
                    <a:bodyPr/>
                    <a:lstStyle/>
                    <a:p>
                      <a:pPr algn="ctr" fontAlgn="b"/>
                      <a:r>
                        <a:rPr lang="en-US" sz="1000" b="0" i="0" u="none" strike="noStrike" dirty="0">
                          <a:solidFill>
                            <a:schemeClr val="accent1"/>
                          </a:solidFill>
                          <a:effectLst/>
                          <a:latin typeface="Arial" panose="020B0604020202020204" pitchFamily="34" charset="0"/>
                          <a:cs typeface="Arial" panose="020B0604020202020204" pitchFamily="34" charset="0"/>
                        </a:rPr>
                        <a:t>10 - </a:t>
                      </a:r>
                      <a:r>
                        <a:rPr lang="en-US" sz="1000" b="0" i="0" u="none" strike="noStrike" dirty="0" err="1">
                          <a:solidFill>
                            <a:schemeClr val="accent1"/>
                          </a:solidFill>
                          <a:effectLst/>
                          <a:latin typeface="Arial" panose="020B0604020202020204" pitchFamily="34" charset="0"/>
                          <a:cs typeface="Arial" panose="020B0604020202020204" pitchFamily="34" charset="0"/>
                        </a:rPr>
                        <a:t>rowGfront_Broadband_Averages</a:t>
                      </a:r>
                      <a:endParaRPr lang="en-US" sz="1000" b="0"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solidFill>
                      <a:schemeClr val="bg1">
                        <a:lumMod val="75000"/>
                      </a:schemeClr>
                    </a:solidFill>
                  </a:tcPr>
                </a:tc>
                <a:tc>
                  <a:txBody>
                    <a:bodyPr/>
                    <a:lstStyle/>
                    <a:p>
                      <a:pPr algn="ctr" fontAlgn="ctr"/>
                      <a:r>
                        <a:rPr lang="en-US" sz="1000" b="0" i="0" u="none" strike="noStrike" dirty="0">
                          <a:solidFill>
                            <a:schemeClr val="accent1"/>
                          </a:solidFill>
                          <a:effectLst/>
                          <a:latin typeface="Arial" panose="020B0604020202020204" pitchFamily="34" charset="0"/>
                          <a:cs typeface="Arial" panose="020B0604020202020204" pitchFamily="34" charset="0"/>
                        </a:rPr>
                        <a:t>16 - </a:t>
                      </a:r>
                      <a:r>
                        <a:rPr lang="en-US" sz="1000" b="0" i="0" u="none" strike="noStrike" dirty="0" err="1">
                          <a:solidFill>
                            <a:schemeClr val="accent1"/>
                          </a:solidFill>
                          <a:effectLst/>
                          <a:latin typeface="Arial" panose="020B0604020202020204" pitchFamily="34" charset="0"/>
                          <a:cs typeface="Arial" panose="020B0604020202020204" pitchFamily="34" charset="0"/>
                        </a:rPr>
                        <a:t>rowGrear_Broadband_Averages</a:t>
                      </a:r>
                      <a:endParaRPr lang="en-US" sz="1000" b="0"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1647586193"/>
                  </a:ext>
                </a:extLst>
              </a:tr>
            </a:tbl>
          </a:graphicData>
        </a:graphic>
      </p:graphicFrame>
      <p:graphicFrame>
        <p:nvGraphicFramePr>
          <p:cNvPr id="5" name="Table 4">
            <a:extLst>
              <a:ext uri="{FF2B5EF4-FFF2-40B4-BE49-F238E27FC236}">
                <a16:creationId xmlns:a16="http://schemas.microsoft.com/office/drawing/2014/main" id="{C67DE665-A5F3-FE88-A102-77EAB5562B91}"/>
              </a:ext>
            </a:extLst>
          </p:cNvPr>
          <p:cNvGraphicFramePr>
            <a:graphicFrameLocks noGrp="1"/>
          </p:cNvGraphicFramePr>
          <p:nvPr>
            <p:extLst>
              <p:ext uri="{D42A27DB-BD31-4B8C-83A1-F6EECF244321}">
                <p14:modId xmlns:p14="http://schemas.microsoft.com/office/powerpoint/2010/main" val="3676854474"/>
              </p:ext>
            </p:extLst>
          </p:nvPr>
        </p:nvGraphicFramePr>
        <p:xfrm>
          <a:off x="609599" y="5521174"/>
          <a:ext cx="10707148" cy="931178"/>
        </p:xfrm>
        <a:graphic>
          <a:graphicData uri="http://schemas.openxmlformats.org/drawingml/2006/table">
            <a:tbl>
              <a:tblPr>
                <a:tableStyleId>{5C22544A-7EE6-4342-B048-85BDC9FD1C3A}</a:tableStyleId>
              </a:tblPr>
              <a:tblGrid>
                <a:gridCol w="1152089">
                  <a:extLst>
                    <a:ext uri="{9D8B030D-6E8A-4147-A177-3AD203B41FA5}">
                      <a16:colId xmlns:a16="http://schemas.microsoft.com/office/drawing/2014/main" val="198314053"/>
                    </a:ext>
                  </a:extLst>
                </a:gridCol>
                <a:gridCol w="1149292">
                  <a:extLst>
                    <a:ext uri="{9D8B030D-6E8A-4147-A177-3AD203B41FA5}">
                      <a16:colId xmlns:a16="http://schemas.microsoft.com/office/drawing/2014/main" val="1192941268"/>
                    </a:ext>
                  </a:extLst>
                </a:gridCol>
                <a:gridCol w="1275126">
                  <a:extLst>
                    <a:ext uri="{9D8B030D-6E8A-4147-A177-3AD203B41FA5}">
                      <a16:colId xmlns:a16="http://schemas.microsoft.com/office/drawing/2014/main" val="3922097048"/>
                    </a:ext>
                  </a:extLst>
                </a:gridCol>
                <a:gridCol w="2852257">
                  <a:extLst>
                    <a:ext uri="{9D8B030D-6E8A-4147-A177-3AD203B41FA5}">
                      <a16:colId xmlns:a16="http://schemas.microsoft.com/office/drawing/2014/main" val="3173213256"/>
                    </a:ext>
                  </a:extLst>
                </a:gridCol>
                <a:gridCol w="2172749">
                  <a:extLst>
                    <a:ext uri="{9D8B030D-6E8A-4147-A177-3AD203B41FA5}">
                      <a16:colId xmlns:a16="http://schemas.microsoft.com/office/drawing/2014/main" val="2828620770"/>
                    </a:ext>
                  </a:extLst>
                </a:gridCol>
                <a:gridCol w="2105635">
                  <a:extLst>
                    <a:ext uri="{9D8B030D-6E8A-4147-A177-3AD203B41FA5}">
                      <a16:colId xmlns:a16="http://schemas.microsoft.com/office/drawing/2014/main" val="984135241"/>
                    </a:ext>
                  </a:extLst>
                </a:gridCol>
              </a:tblGrid>
              <a:tr h="167780">
                <a:tc>
                  <a:txBody>
                    <a:bodyPr/>
                    <a:lstStyle/>
                    <a:p>
                      <a:pPr algn="ctr" fontAlgn="b"/>
                      <a:r>
                        <a:rPr lang="en-US" sz="1000" u="none" strike="noStrike" dirty="0">
                          <a:effectLst/>
                        </a:rPr>
                        <a:t>3</a:t>
                      </a:r>
                      <a:endParaRPr lang="en-US" sz="1000" b="0" i="0" u="none" strike="noStrike" dirty="0">
                        <a:solidFill>
                          <a:srgbClr val="000000"/>
                        </a:solidFill>
                        <a:effectLst/>
                        <a:latin typeface="Calibri" panose="020F0502020204030204" pitchFamily="34" charset="0"/>
                      </a:endParaRPr>
                    </a:p>
                  </a:txBody>
                  <a:tcPr marL="8389" marR="8389" marT="8389" marB="0" anchor="b"/>
                </a:tc>
                <a:tc>
                  <a:txBody>
                    <a:bodyPr/>
                    <a:lstStyle/>
                    <a:p>
                      <a:pPr algn="ctr" fontAlgn="b"/>
                      <a:r>
                        <a:rPr lang="en-US" sz="1000" u="none" strike="noStrike" dirty="0">
                          <a:effectLst/>
                        </a:rPr>
                        <a:t>PB17</a:t>
                      </a:r>
                      <a:endParaRPr lang="en-US" sz="1000" b="0" i="0" u="none" strike="noStrike" dirty="0">
                        <a:solidFill>
                          <a:srgbClr val="000000"/>
                        </a:solidFill>
                        <a:effectLst/>
                        <a:latin typeface="Calibri" panose="020F0502020204030204" pitchFamily="34" charset="0"/>
                      </a:endParaRPr>
                    </a:p>
                  </a:txBody>
                  <a:tcPr marL="8389" marR="8389" marT="8389" marB="0" anchor="b"/>
                </a:tc>
                <a:tc>
                  <a:txBody>
                    <a:bodyPr/>
                    <a:lstStyle/>
                    <a:p>
                      <a:pPr algn="ctr" fontAlgn="b"/>
                      <a:r>
                        <a:rPr lang="en-US" sz="1000" u="none" strike="noStrike" dirty="0">
                          <a:effectLst/>
                        </a:rPr>
                        <a:t>PB17</a:t>
                      </a:r>
                      <a:endParaRPr lang="en-US" sz="1000" b="0" i="0" u="none" strike="noStrike" dirty="0">
                        <a:solidFill>
                          <a:srgbClr val="000000"/>
                        </a:solidFill>
                        <a:effectLst/>
                        <a:latin typeface="Calibri" panose="020F0502020204030204" pitchFamily="34" charset="0"/>
                      </a:endParaRPr>
                    </a:p>
                  </a:txBody>
                  <a:tcPr marL="8389" marR="8389" marT="8389" marB="0" anchor="b"/>
                </a:tc>
                <a:tc rowSpan="2">
                  <a:txBody>
                    <a:bodyPr/>
                    <a:lstStyle/>
                    <a:p>
                      <a:pPr algn="ctr" fontAlgn="ctr"/>
                      <a:r>
                        <a:rPr lang="pt-BR" sz="1000" u="none" strike="noStrike" dirty="0">
                          <a:effectLst/>
                        </a:rPr>
                        <a:t>POA BOA Pyr Method 3</a:t>
                      </a:r>
                      <a:endParaRPr lang="pt-BR" sz="1000" b="0" i="0" u="none" strike="noStrike" dirty="0">
                        <a:solidFill>
                          <a:srgbClr val="000000"/>
                        </a:solidFill>
                        <a:effectLst/>
                        <a:latin typeface="Calibri" panose="020F0502020204030204" pitchFamily="34" charset="0"/>
                      </a:endParaRPr>
                    </a:p>
                  </a:txBody>
                  <a:tcPr marL="8389" marR="8389" marT="8389" marB="0" anchor="ct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10 - </a:t>
                      </a:r>
                      <a:r>
                        <a:rPr lang="en-US" sz="1000" b="0" i="0" u="none" strike="noStrike" dirty="0" err="1">
                          <a:solidFill>
                            <a:srgbClr val="000000"/>
                          </a:solidFill>
                          <a:effectLst/>
                          <a:latin typeface="Arial" panose="020B0604020202020204" pitchFamily="34" charset="0"/>
                          <a:cs typeface="Arial" panose="020B0604020202020204" pitchFamily="34" charset="0"/>
                        </a:rPr>
                        <a:t>rowGfront_Broadband_Averages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lumMod val="75000"/>
                      </a:schemeClr>
                    </a:solidFill>
                  </a:tcPr>
                </a:tc>
                <a:tc>
                  <a:txBody>
                    <a:bodyPr/>
                    <a:lstStyle/>
                    <a:p>
                      <a:pPr algn="ctr" fontAlgn="b"/>
                      <a:r>
                        <a:rPr lang="en-US" sz="1000" u="none" strike="noStrike" dirty="0">
                          <a:solidFill>
                            <a:schemeClr val="accent1"/>
                          </a:solidFill>
                          <a:effectLst/>
                          <a:latin typeface="Arial" panose="020B0604020202020204" pitchFamily="34" charset="0"/>
                          <a:cs typeface="Arial" panose="020B0604020202020204" pitchFamily="34" charset="0"/>
                        </a:rPr>
                        <a:t>12 - row7RotatingAlbedometer_CM11_Down</a:t>
                      </a:r>
                      <a:endParaRPr lang="en-US" sz="1000" b="0" i="0" u="none" strike="noStrike" dirty="0">
                        <a:solidFill>
                          <a:schemeClr val="accent1"/>
                        </a:solidFill>
                        <a:effectLst/>
                        <a:latin typeface="Arial" panose="020B0604020202020204" pitchFamily="34" charset="0"/>
                        <a:cs typeface="Arial" panose="020B0604020202020204" pitchFamily="34" charset="0"/>
                      </a:endParaRPr>
                    </a:p>
                  </a:txBody>
                  <a:tcPr marL="8389" marR="8389" marT="8389" marB="0" anchor="b"/>
                </a:tc>
                <a:extLst>
                  <a:ext uri="{0D108BD9-81ED-4DB2-BD59-A6C34878D82A}">
                    <a16:rowId xmlns:a16="http://schemas.microsoft.com/office/drawing/2014/main" val="2823252549"/>
                  </a:ext>
                </a:extLst>
              </a:tr>
              <a:tr h="167780">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8389" marR="8389" marT="8389" marB="0" anchor="b"/>
                </a:tc>
                <a:tc>
                  <a:txBody>
                    <a:bodyPr/>
                    <a:lstStyle/>
                    <a:p>
                      <a:pPr algn="ctr" fontAlgn="b"/>
                      <a:r>
                        <a:rPr lang="en-US" sz="1000" u="none" strike="noStrike">
                          <a:effectLst/>
                        </a:rPr>
                        <a:t>PB18</a:t>
                      </a:r>
                      <a:endParaRPr lang="en-US" sz="1000" b="0" i="0" u="none" strike="noStrike">
                        <a:solidFill>
                          <a:srgbClr val="000000"/>
                        </a:solidFill>
                        <a:effectLst/>
                        <a:latin typeface="Calibri" panose="020F0502020204030204" pitchFamily="34" charset="0"/>
                      </a:endParaRPr>
                    </a:p>
                  </a:txBody>
                  <a:tcPr marL="8389" marR="8389" marT="8389" marB="0" anchor="b"/>
                </a:tc>
                <a:tc>
                  <a:txBody>
                    <a:bodyPr/>
                    <a:lstStyle/>
                    <a:p>
                      <a:pPr algn="ctr" fontAlgn="b"/>
                      <a:r>
                        <a:rPr lang="en-US" sz="1000" u="none" strike="noStrike">
                          <a:effectLst/>
                        </a:rPr>
                        <a:t>PB18</a:t>
                      </a:r>
                      <a:endParaRPr lang="en-US" sz="1000" b="0" i="0" u="none" strike="noStrike">
                        <a:solidFill>
                          <a:srgbClr val="000000"/>
                        </a:solidFill>
                        <a:effectLst/>
                        <a:latin typeface="Calibri" panose="020F0502020204030204" pitchFamily="34" charset="0"/>
                      </a:endParaRPr>
                    </a:p>
                  </a:txBody>
                  <a:tcPr marL="8389" marR="8389" marT="8389" marB="0" anchor="b"/>
                </a:tc>
                <a:tc vMerge="1">
                  <a:txBody>
                    <a:bodyPr/>
                    <a:lstStyle/>
                    <a:p>
                      <a:endParaRPr lang="en-US"/>
                    </a:p>
                  </a:txBody>
                  <a:tcPr/>
                </a:tc>
                <a:tc>
                  <a:txBody>
                    <a:bodyPr/>
                    <a:lstStyle/>
                    <a:p>
                      <a:pPr algn="ctr" fontAlgn="ctr"/>
                      <a:r>
                        <a:rPr lang="en-US" sz="1000" b="0" i="0" u="none" strike="noStrike" dirty="0">
                          <a:solidFill>
                            <a:schemeClr val="accent1"/>
                          </a:solidFill>
                          <a:effectLst/>
                          <a:latin typeface="Arial" panose="020B0604020202020204" pitchFamily="34" charset="0"/>
                          <a:cs typeface="Arial" panose="020B0604020202020204" pitchFamily="34" charset="0"/>
                        </a:rPr>
                        <a:t>7 - row7RotatingAlbedometer_CM11_Up</a:t>
                      </a:r>
                    </a:p>
                  </a:txBody>
                  <a:tcPr marL="9525" marR="9525" marT="9525" marB="0" anchor="ctr"/>
                </a:tc>
                <a:tc>
                  <a:txBody>
                    <a:bodyPr/>
                    <a:lstStyle/>
                    <a:p>
                      <a:pPr algn="ctr" fontAlgn="b"/>
                      <a:r>
                        <a:rPr lang="en-US" sz="1000" u="none" strike="noStrike" dirty="0">
                          <a:solidFill>
                            <a:schemeClr val="accent1"/>
                          </a:solidFill>
                          <a:effectLst/>
                          <a:latin typeface="Arial" panose="020B0604020202020204" pitchFamily="34" charset="0"/>
                          <a:cs typeface="Arial" panose="020B0604020202020204" pitchFamily="34" charset="0"/>
                        </a:rPr>
                        <a:t>12 - row7RotatingAlbedometer_CM11_Down</a:t>
                      </a:r>
                      <a:endParaRPr lang="en-US" sz="1000" b="0" i="0" u="none" strike="noStrike" dirty="0">
                        <a:solidFill>
                          <a:schemeClr val="accent1"/>
                        </a:solidFill>
                        <a:effectLst/>
                        <a:latin typeface="Arial" panose="020B0604020202020204" pitchFamily="34" charset="0"/>
                        <a:cs typeface="Arial" panose="020B0604020202020204" pitchFamily="34" charset="0"/>
                      </a:endParaRPr>
                    </a:p>
                  </a:txBody>
                  <a:tcPr marL="8389" marR="8389" marT="8389" marB="0" anchor="b"/>
                </a:tc>
                <a:extLst>
                  <a:ext uri="{0D108BD9-81ED-4DB2-BD59-A6C34878D82A}">
                    <a16:rowId xmlns:a16="http://schemas.microsoft.com/office/drawing/2014/main" val="780487463"/>
                  </a:ext>
                </a:extLst>
              </a:tr>
            </a:tbl>
          </a:graphicData>
        </a:graphic>
      </p:graphicFrame>
      <p:sp>
        <p:nvSpPr>
          <p:cNvPr id="6" name="TextBox 5">
            <a:extLst>
              <a:ext uri="{FF2B5EF4-FFF2-40B4-BE49-F238E27FC236}">
                <a16:creationId xmlns:a16="http://schemas.microsoft.com/office/drawing/2014/main" id="{A5ECFC8E-0DF2-6EC2-86DD-C3E283C1131A}"/>
              </a:ext>
            </a:extLst>
          </p:cNvPr>
          <p:cNvSpPr txBox="1"/>
          <p:nvPr/>
        </p:nvSpPr>
        <p:spPr>
          <a:xfrm>
            <a:off x="8858773" y="127710"/>
            <a:ext cx="3039611" cy="954107"/>
          </a:xfrm>
          <a:prstGeom prst="rect">
            <a:avLst/>
          </a:prstGeom>
          <a:noFill/>
        </p:spPr>
        <p:txBody>
          <a:bodyPr wrap="square" rtlCol="0">
            <a:spAutoFit/>
          </a:bodyPr>
          <a:lstStyle/>
          <a:p>
            <a:r>
              <a:rPr lang="en-US" sz="1400" dirty="0">
                <a:highlight>
                  <a:srgbClr val="C0C0C0"/>
                </a:highlight>
              </a:rPr>
              <a:t>GREY Cells: Averages</a:t>
            </a:r>
          </a:p>
          <a:p>
            <a:r>
              <a:rPr lang="en-US" sz="1400" dirty="0">
                <a:solidFill>
                  <a:srgbClr val="FF0000"/>
                </a:solidFill>
              </a:rPr>
              <a:t>Red text: Ref Cells and broadband</a:t>
            </a:r>
          </a:p>
          <a:p>
            <a:r>
              <a:rPr lang="en-US" sz="1400" dirty="0">
                <a:solidFill>
                  <a:schemeClr val="accent1"/>
                </a:solidFill>
              </a:rPr>
              <a:t>Blue text: Broadbands</a:t>
            </a:r>
          </a:p>
          <a:p>
            <a:r>
              <a:rPr lang="en-US" sz="1400" dirty="0"/>
              <a:t>Black text: Ref Cells</a:t>
            </a:r>
          </a:p>
        </p:txBody>
      </p:sp>
      <p:sp>
        <p:nvSpPr>
          <p:cNvPr id="7" name="Title 1">
            <a:extLst>
              <a:ext uri="{FF2B5EF4-FFF2-40B4-BE49-F238E27FC236}">
                <a16:creationId xmlns:a16="http://schemas.microsoft.com/office/drawing/2014/main" id="{69E06E1B-A720-FCF5-2429-9184A26ECC6F}"/>
              </a:ext>
            </a:extLst>
          </p:cNvPr>
          <p:cNvSpPr>
            <a:spLocks noGrp="1"/>
          </p:cNvSpPr>
          <p:nvPr>
            <p:ph type="title"/>
          </p:nvPr>
        </p:nvSpPr>
        <p:spPr>
          <a:xfrm>
            <a:off x="609599" y="2"/>
            <a:ext cx="5111693" cy="1209524"/>
          </a:xfrm>
        </p:spPr>
        <p:txBody>
          <a:bodyPr/>
          <a:lstStyle/>
          <a:p>
            <a:r>
              <a:rPr lang="en-US" dirty="0"/>
              <a:t>Overview Sims</a:t>
            </a:r>
          </a:p>
        </p:txBody>
      </p:sp>
    </p:spTree>
    <p:extLst>
      <p:ext uri="{BB962C8B-B14F-4D97-AF65-F5344CB8AC3E}">
        <p14:creationId xmlns:p14="http://schemas.microsoft.com/office/powerpoint/2010/main" val="4093473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92BC5B37-8CB6-4A24-8517-DA8E8ACB5689}"/>
              </a:ext>
            </a:extLst>
          </p:cNvPr>
          <p:cNvGraphicFramePr>
            <a:graphicFrameLocks/>
          </p:cNvGraphicFramePr>
          <p:nvPr>
            <p:extLst>
              <p:ext uri="{D42A27DB-BD31-4B8C-83A1-F6EECF244321}">
                <p14:modId xmlns:p14="http://schemas.microsoft.com/office/powerpoint/2010/main" val="4048582314"/>
              </p:ext>
            </p:extLst>
          </p:nvPr>
        </p:nvGraphicFramePr>
        <p:xfrm>
          <a:off x="6273572" y="3601610"/>
          <a:ext cx="5553078" cy="29937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7DEB62B0-D70C-4DA6-B5D2-5B072B1FA6D6}"/>
              </a:ext>
            </a:extLst>
          </p:cNvPr>
          <p:cNvGraphicFramePr>
            <a:graphicFrameLocks/>
          </p:cNvGraphicFramePr>
          <p:nvPr>
            <p:extLst>
              <p:ext uri="{D42A27DB-BD31-4B8C-83A1-F6EECF244321}">
                <p14:modId xmlns:p14="http://schemas.microsoft.com/office/powerpoint/2010/main" val="450371475"/>
              </p:ext>
            </p:extLst>
          </p:nvPr>
        </p:nvGraphicFramePr>
        <p:xfrm>
          <a:off x="6269762" y="185805"/>
          <a:ext cx="5556888" cy="29937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F9386A95-01B1-465C-9C27-D96F7F5AFA0D}"/>
              </a:ext>
            </a:extLst>
          </p:cNvPr>
          <p:cNvGraphicFramePr>
            <a:graphicFrameLocks/>
          </p:cNvGraphicFramePr>
          <p:nvPr>
            <p:extLst>
              <p:ext uri="{D42A27DB-BD31-4B8C-83A1-F6EECF244321}">
                <p14:modId xmlns:p14="http://schemas.microsoft.com/office/powerpoint/2010/main" val="947193439"/>
              </p:ext>
            </p:extLst>
          </p:nvPr>
        </p:nvGraphicFramePr>
        <p:xfrm>
          <a:off x="116612" y="3611135"/>
          <a:ext cx="5553078" cy="2984182"/>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2ED53D6A-2EAF-DF62-76B9-0CEB24930420}"/>
              </a:ext>
            </a:extLst>
          </p:cNvPr>
          <p:cNvSpPr txBox="1"/>
          <p:nvPr/>
        </p:nvSpPr>
        <p:spPr>
          <a:xfrm>
            <a:off x="2265027" y="3349832"/>
            <a:ext cx="1812022" cy="369332"/>
          </a:xfrm>
          <a:prstGeom prst="rect">
            <a:avLst/>
          </a:prstGeom>
          <a:noFill/>
        </p:spPr>
        <p:txBody>
          <a:bodyPr wrap="square" rtlCol="0">
            <a:spAutoFit/>
          </a:bodyPr>
          <a:lstStyle/>
          <a:p>
            <a:r>
              <a:rPr lang="en-US" dirty="0"/>
              <a:t>Bifacial </a:t>
            </a:r>
            <a:r>
              <a:rPr lang="en-US" dirty="0" err="1"/>
              <a:t>Longi</a:t>
            </a:r>
            <a:endParaRPr lang="en-US" dirty="0"/>
          </a:p>
        </p:txBody>
      </p:sp>
      <p:sp>
        <p:nvSpPr>
          <p:cNvPr id="3" name="TextBox 2">
            <a:extLst>
              <a:ext uri="{FF2B5EF4-FFF2-40B4-BE49-F238E27FC236}">
                <a16:creationId xmlns:a16="http://schemas.microsoft.com/office/drawing/2014/main" id="{D680F4F9-A214-4009-56AD-E5A8ED101667}"/>
              </a:ext>
            </a:extLst>
          </p:cNvPr>
          <p:cNvSpPr txBox="1"/>
          <p:nvPr/>
        </p:nvSpPr>
        <p:spPr>
          <a:xfrm>
            <a:off x="8407167" y="0"/>
            <a:ext cx="1812022" cy="369332"/>
          </a:xfrm>
          <a:prstGeom prst="rect">
            <a:avLst/>
          </a:prstGeom>
          <a:noFill/>
        </p:spPr>
        <p:txBody>
          <a:bodyPr wrap="square" rtlCol="0">
            <a:spAutoFit/>
          </a:bodyPr>
          <a:lstStyle/>
          <a:p>
            <a:r>
              <a:rPr lang="en-US" dirty="0"/>
              <a:t>Monofacial </a:t>
            </a:r>
          </a:p>
        </p:txBody>
      </p:sp>
      <p:sp>
        <p:nvSpPr>
          <p:cNvPr id="5" name="TextBox 4">
            <a:extLst>
              <a:ext uri="{FF2B5EF4-FFF2-40B4-BE49-F238E27FC236}">
                <a16:creationId xmlns:a16="http://schemas.microsoft.com/office/drawing/2014/main" id="{67995F0C-1E1C-BDB3-539A-B27CE96C0BDF}"/>
              </a:ext>
            </a:extLst>
          </p:cNvPr>
          <p:cNvSpPr txBox="1"/>
          <p:nvPr/>
        </p:nvSpPr>
        <p:spPr>
          <a:xfrm>
            <a:off x="8003097" y="3416944"/>
            <a:ext cx="2283204" cy="369332"/>
          </a:xfrm>
          <a:prstGeom prst="rect">
            <a:avLst/>
          </a:prstGeom>
          <a:noFill/>
        </p:spPr>
        <p:txBody>
          <a:bodyPr wrap="square" rtlCol="0">
            <a:spAutoFit/>
          </a:bodyPr>
          <a:lstStyle/>
          <a:p>
            <a:r>
              <a:rPr lang="en-US" dirty="0"/>
              <a:t>Bifacial SHJ </a:t>
            </a:r>
            <a:r>
              <a:rPr lang="en-US" dirty="0" err="1"/>
              <a:t>Sunpreme</a:t>
            </a:r>
            <a:endParaRPr lang="en-US" dirty="0"/>
          </a:p>
        </p:txBody>
      </p:sp>
      <p:sp>
        <p:nvSpPr>
          <p:cNvPr id="6" name="TextBox 5">
            <a:extLst>
              <a:ext uri="{FF2B5EF4-FFF2-40B4-BE49-F238E27FC236}">
                <a16:creationId xmlns:a16="http://schemas.microsoft.com/office/drawing/2014/main" id="{1C7BC4E9-9CE4-DCA2-FC40-97BED834A19E}"/>
              </a:ext>
            </a:extLst>
          </p:cNvPr>
          <p:cNvSpPr txBox="1"/>
          <p:nvPr/>
        </p:nvSpPr>
        <p:spPr>
          <a:xfrm>
            <a:off x="855676" y="629174"/>
            <a:ext cx="4814013" cy="1477328"/>
          </a:xfrm>
          <a:prstGeom prst="rect">
            <a:avLst/>
          </a:prstGeom>
          <a:noFill/>
        </p:spPr>
        <p:txBody>
          <a:bodyPr wrap="square" rtlCol="0">
            <a:spAutoFit/>
          </a:bodyPr>
          <a:lstStyle/>
          <a:p>
            <a:r>
              <a:rPr lang="en-US" dirty="0"/>
              <a:t>-~6-10% MBD – Sandia said it should be 2-3%</a:t>
            </a:r>
          </a:p>
          <a:p>
            <a:r>
              <a:rPr lang="en-US" dirty="0"/>
              <a:t>-Wind no effect</a:t>
            </a:r>
          </a:p>
          <a:p>
            <a:r>
              <a:rPr lang="en-US" dirty="0"/>
              <a:t>-Albedo and sky model offer the most variability to performance.</a:t>
            </a:r>
          </a:p>
          <a:p>
            <a:r>
              <a:rPr lang="en-US" dirty="0"/>
              <a:t> </a:t>
            </a:r>
          </a:p>
        </p:txBody>
      </p:sp>
      <p:sp>
        <p:nvSpPr>
          <p:cNvPr id="10" name="TextBox 9">
            <a:extLst>
              <a:ext uri="{FF2B5EF4-FFF2-40B4-BE49-F238E27FC236}">
                <a16:creationId xmlns:a16="http://schemas.microsoft.com/office/drawing/2014/main" id="{6CF76588-8523-BE82-868D-AA68BA0BA9E4}"/>
              </a:ext>
            </a:extLst>
          </p:cNvPr>
          <p:cNvSpPr txBox="1"/>
          <p:nvPr/>
        </p:nvSpPr>
        <p:spPr>
          <a:xfrm>
            <a:off x="1347734" y="2143391"/>
            <a:ext cx="3829895" cy="584775"/>
          </a:xfrm>
          <a:prstGeom prst="rect">
            <a:avLst/>
          </a:prstGeom>
          <a:noFill/>
        </p:spPr>
        <p:txBody>
          <a:bodyPr wrap="none" rtlCol="0">
            <a:spAutoFit/>
          </a:bodyPr>
          <a:lstStyle/>
          <a:p>
            <a:r>
              <a:rPr lang="en-US" sz="3200" dirty="0">
                <a:solidFill>
                  <a:srgbClr val="FF0000"/>
                </a:solidFill>
              </a:rPr>
              <a:t>ADD METHOD 2 HERE</a:t>
            </a:r>
          </a:p>
        </p:txBody>
      </p:sp>
      <p:cxnSp>
        <p:nvCxnSpPr>
          <p:cNvPr id="13" name="Straight Arrow Connector 12">
            <a:extLst>
              <a:ext uri="{FF2B5EF4-FFF2-40B4-BE49-F238E27FC236}">
                <a16:creationId xmlns:a16="http://schemas.microsoft.com/office/drawing/2014/main" id="{6F1BB6F6-D067-6B89-038C-D1ED80ADFF33}"/>
              </a:ext>
            </a:extLst>
          </p:cNvPr>
          <p:cNvCxnSpPr/>
          <p:nvPr/>
        </p:nvCxnSpPr>
        <p:spPr>
          <a:xfrm>
            <a:off x="2189527" y="5201174"/>
            <a:ext cx="0" cy="27683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4729C7-78F7-8258-185A-2E824D74C1AD}"/>
              </a:ext>
            </a:extLst>
          </p:cNvPr>
          <p:cNvCxnSpPr>
            <a:cxnSpLocks/>
          </p:cNvCxnSpPr>
          <p:nvPr/>
        </p:nvCxnSpPr>
        <p:spPr>
          <a:xfrm>
            <a:off x="2476151" y="5066950"/>
            <a:ext cx="0" cy="48796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AFD2A6-A407-0307-DADD-D75039AC1F03}"/>
              </a:ext>
            </a:extLst>
          </p:cNvPr>
          <p:cNvCxnSpPr>
            <a:cxnSpLocks/>
          </p:cNvCxnSpPr>
          <p:nvPr/>
        </p:nvCxnSpPr>
        <p:spPr>
          <a:xfrm>
            <a:off x="3576507" y="5066950"/>
            <a:ext cx="0" cy="42084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98630C-4F2A-7F9A-12C5-8C276E09B4F1}"/>
              </a:ext>
            </a:extLst>
          </p:cNvPr>
          <p:cNvSpPr txBox="1"/>
          <p:nvPr/>
        </p:nvSpPr>
        <p:spPr>
          <a:xfrm>
            <a:off x="5426650" y="5303132"/>
            <a:ext cx="1586396" cy="923330"/>
          </a:xfrm>
          <a:prstGeom prst="rect">
            <a:avLst/>
          </a:prstGeom>
          <a:noFill/>
        </p:spPr>
        <p:txBody>
          <a:bodyPr wrap="none" rtlCol="0">
            <a:spAutoFit/>
          </a:bodyPr>
          <a:lstStyle/>
          <a:p>
            <a:r>
              <a:rPr lang="en-US" dirty="0">
                <a:solidFill>
                  <a:srgbClr val="FF0000"/>
                </a:solidFill>
              </a:rPr>
              <a:t>Uncertainty </a:t>
            </a:r>
          </a:p>
          <a:p>
            <a:r>
              <a:rPr lang="en-US" dirty="0">
                <a:solidFill>
                  <a:srgbClr val="FF0000"/>
                </a:solidFill>
              </a:rPr>
              <a:t>Of MEASURED </a:t>
            </a:r>
          </a:p>
          <a:p>
            <a:r>
              <a:rPr lang="en-US" dirty="0">
                <a:solidFill>
                  <a:srgbClr val="FF0000"/>
                </a:solidFill>
              </a:rPr>
              <a:t>Data</a:t>
            </a:r>
          </a:p>
        </p:txBody>
      </p:sp>
      <p:sp>
        <p:nvSpPr>
          <p:cNvPr id="19" name="TextBox 18">
            <a:extLst>
              <a:ext uri="{FF2B5EF4-FFF2-40B4-BE49-F238E27FC236}">
                <a16:creationId xmlns:a16="http://schemas.microsoft.com/office/drawing/2014/main" id="{D95D43AD-8843-CFB1-DDBC-0011667C4AB9}"/>
              </a:ext>
            </a:extLst>
          </p:cNvPr>
          <p:cNvSpPr txBox="1"/>
          <p:nvPr/>
        </p:nvSpPr>
        <p:spPr>
          <a:xfrm>
            <a:off x="3066145" y="4420619"/>
            <a:ext cx="1606530" cy="646331"/>
          </a:xfrm>
          <a:prstGeom prst="rect">
            <a:avLst/>
          </a:prstGeom>
          <a:noFill/>
        </p:spPr>
        <p:txBody>
          <a:bodyPr wrap="none" rtlCol="0">
            <a:spAutoFit/>
          </a:bodyPr>
          <a:lstStyle/>
          <a:p>
            <a:r>
              <a:rPr lang="en-US" dirty="0">
                <a:solidFill>
                  <a:srgbClr val="FF0000"/>
                </a:solidFill>
              </a:rPr>
              <a:t>Uncertainty</a:t>
            </a:r>
          </a:p>
          <a:p>
            <a:r>
              <a:rPr lang="en-US" dirty="0">
                <a:solidFill>
                  <a:srgbClr val="FF0000"/>
                </a:solidFill>
              </a:rPr>
              <a:t>Of Sensor itself</a:t>
            </a:r>
          </a:p>
        </p:txBody>
      </p:sp>
    </p:spTree>
    <p:extLst>
      <p:ext uri="{BB962C8B-B14F-4D97-AF65-F5344CB8AC3E}">
        <p14:creationId xmlns:p14="http://schemas.microsoft.com/office/powerpoint/2010/main" val="468784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98BA01-4B4F-DA2B-03AD-D5A94352D8E5}"/>
              </a:ext>
            </a:extLst>
          </p:cNvPr>
          <p:cNvSpPr txBox="1"/>
          <p:nvPr/>
        </p:nvSpPr>
        <p:spPr>
          <a:xfrm>
            <a:off x="527011" y="1015855"/>
            <a:ext cx="10714793" cy="2062103"/>
          </a:xfrm>
          <a:prstGeom prst="rect">
            <a:avLst/>
          </a:prstGeom>
          <a:noFill/>
        </p:spPr>
        <p:txBody>
          <a:bodyPr wrap="none" rtlCol="0">
            <a:spAutoFit/>
          </a:bodyPr>
          <a:lstStyle/>
          <a:p>
            <a:r>
              <a:rPr lang="en-US" sz="3200" dirty="0">
                <a:solidFill>
                  <a:srgbClr val="FF0000"/>
                </a:solidFill>
              </a:rPr>
              <a:t>How to consider the uncertainty of the sensor itself?</a:t>
            </a:r>
          </a:p>
          <a:p>
            <a:r>
              <a:rPr lang="en-US" sz="3200" dirty="0" err="1">
                <a:solidFill>
                  <a:srgbClr val="FF0000"/>
                </a:solidFill>
              </a:rPr>
              <a:t>Ditter</a:t>
            </a:r>
            <a:r>
              <a:rPr lang="en-US" sz="3200" dirty="0">
                <a:solidFill>
                  <a:srgbClr val="FF0000"/>
                </a:solidFill>
              </a:rPr>
              <a:t> the sensor based on the uncertainty profile of the sensor</a:t>
            </a:r>
          </a:p>
          <a:p>
            <a:r>
              <a:rPr lang="en-US" sz="3200" dirty="0">
                <a:solidFill>
                  <a:srgbClr val="FF0000"/>
                </a:solidFill>
              </a:rPr>
              <a:t>(or if square then +-2%, run +% and -2%</a:t>
            </a:r>
          </a:p>
          <a:p>
            <a:r>
              <a:rPr lang="en-US" sz="3200" dirty="0">
                <a:solidFill>
                  <a:srgbClr val="FF0000"/>
                </a:solidFill>
              </a:rPr>
              <a:t>Modify the input data</a:t>
            </a:r>
          </a:p>
        </p:txBody>
      </p:sp>
    </p:spTree>
    <p:extLst>
      <p:ext uri="{BB962C8B-B14F-4D97-AF65-F5344CB8AC3E}">
        <p14:creationId xmlns:p14="http://schemas.microsoft.com/office/powerpoint/2010/main" val="101763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C8BF103-90F6-9BA8-7665-256C77ECE1F7}"/>
              </a:ext>
            </a:extLst>
          </p:cNvPr>
          <p:cNvGraphicFramePr>
            <a:graphicFrameLocks/>
          </p:cNvGraphicFramePr>
          <p:nvPr>
            <p:extLst>
              <p:ext uri="{D42A27DB-BD31-4B8C-83A1-F6EECF244321}">
                <p14:modId xmlns:p14="http://schemas.microsoft.com/office/powerpoint/2010/main" val="4287279161"/>
              </p:ext>
            </p:extLst>
          </p:nvPr>
        </p:nvGraphicFramePr>
        <p:xfrm>
          <a:off x="656254"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9481C3CC-ED6C-A9B9-AB45-5585D5A70488}"/>
              </a:ext>
            </a:extLst>
          </p:cNvPr>
          <p:cNvGraphicFramePr>
            <a:graphicFrameLocks/>
          </p:cNvGraphicFramePr>
          <p:nvPr>
            <p:extLst>
              <p:ext uri="{D42A27DB-BD31-4B8C-83A1-F6EECF244321}">
                <p14:modId xmlns:p14="http://schemas.microsoft.com/office/powerpoint/2010/main" val="2477929705"/>
              </p:ext>
            </p:extLst>
          </p:nvPr>
        </p:nvGraphicFramePr>
        <p:xfrm>
          <a:off x="6630957" y="6858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F093F09A-BD1C-E945-4597-200944FEA38A}"/>
              </a:ext>
            </a:extLst>
          </p:cNvPr>
          <p:cNvGraphicFramePr>
            <a:graphicFrameLocks/>
          </p:cNvGraphicFramePr>
          <p:nvPr>
            <p:extLst>
              <p:ext uri="{D42A27DB-BD31-4B8C-83A1-F6EECF244321}">
                <p14:modId xmlns:p14="http://schemas.microsoft.com/office/powerpoint/2010/main" val="3823773118"/>
              </p:ext>
            </p:extLst>
          </p:nvPr>
        </p:nvGraphicFramePr>
        <p:xfrm>
          <a:off x="749559" y="3820886"/>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FD382267-9C51-BEB9-FD2F-C4DAC2D79712}"/>
              </a:ext>
            </a:extLst>
          </p:cNvPr>
          <p:cNvGraphicFramePr>
            <a:graphicFrameLocks/>
          </p:cNvGraphicFramePr>
          <p:nvPr>
            <p:extLst>
              <p:ext uri="{D42A27DB-BD31-4B8C-83A1-F6EECF244321}">
                <p14:modId xmlns:p14="http://schemas.microsoft.com/office/powerpoint/2010/main" val="2544165500"/>
              </p:ext>
            </p:extLst>
          </p:nvPr>
        </p:nvGraphicFramePr>
        <p:xfrm>
          <a:off x="6627845" y="3624943"/>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11" name="TextBox 10">
            <a:extLst>
              <a:ext uri="{FF2B5EF4-FFF2-40B4-BE49-F238E27FC236}">
                <a16:creationId xmlns:a16="http://schemas.microsoft.com/office/drawing/2014/main" id="{87B10A0C-29D2-B7B5-1D46-A116AD7F71DF}"/>
              </a:ext>
            </a:extLst>
          </p:cNvPr>
          <p:cNvSpPr txBox="1"/>
          <p:nvPr/>
        </p:nvSpPr>
        <p:spPr>
          <a:xfrm>
            <a:off x="3976381" y="0"/>
            <a:ext cx="6358856" cy="923330"/>
          </a:xfrm>
          <a:prstGeom prst="rect">
            <a:avLst/>
          </a:prstGeom>
          <a:noFill/>
        </p:spPr>
        <p:txBody>
          <a:bodyPr wrap="square" rtlCol="0">
            <a:spAutoFit/>
          </a:bodyPr>
          <a:lstStyle/>
          <a:p>
            <a:r>
              <a:rPr lang="en-US" dirty="0"/>
              <a:t>-Wind no effect </a:t>
            </a:r>
          </a:p>
          <a:p>
            <a:r>
              <a:rPr lang="en-US" dirty="0"/>
              <a:t>-Albedo and sky model offer the most variability to performance.</a:t>
            </a:r>
          </a:p>
          <a:p>
            <a:r>
              <a:rPr lang="en-US" dirty="0"/>
              <a:t> T – temp, W – wind, S – source, A - Albedo</a:t>
            </a:r>
          </a:p>
        </p:txBody>
      </p:sp>
      <p:sp>
        <p:nvSpPr>
          <p:cNvPr id="14" name="TextBox 13">
            <a:extLst>
              <a:ext uri="{FF2B5EF4-FFF2-40B4-BE49-F238E27FC236}">
                <a16:creationId xmlns:a16="http://schemas.microsoft.com/office/drawing/2014/main" id="{5BD29706-D74D-6B86-2326-E2693D120BCF}"/>
              </a:ext>
            </a:extLst>
          </p:cNvPr>
          <p:cNvSpPr txBox="1"/>
          <p:nvPr/>
        </p:nvSpPr>
        <p:spPr>
          <a:xfrm>
            <a:off x="4474356" y="3191470"/>
            <a:ext cx="6511334"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ADD Median</a:t>
            </a:r>
          </a:p>
          <a:p>
            <a:pPr marL="285750" indent="-285750">
              <a:buFont typeface="Arial" panose="020B0604020202020204" pitchFamily="34" charset="0"/>
              <a:buChar char="•"/>
            </a:pPr>
            <a:r>
              <a:rPr lang="en-US" dirty="0">
                <a:solidFill>
                  <a:srgbClr val="FF0000"/>
                </a:solidFill>
              </a:rPr>
              <a:t>Add Uncertainty for Ref Cell</a:t>
            </a:r>
          </a:p>
          <a:p>
            <a:pPr marL="285750" indent="-285750">
              <a:buFont typeface="Arial" panose="020B0604020202020204" pitchFamily="34" charset="0"/>
              <a:buChar char="•"/>
            </a:pPr>
            <a:r>
              <a:rPr lang="en-US" dirty="0">
                <a:solidFill>
                  <a:srgbClr val="FF0000"/>
                </a:solidFill>
              </a:rPr>
              <a:t>Add Uncertainty for </a:t>
            </a:r>
            <a:r>
              <a:rPr lang="en-US" dirty="0" err="1">
                <a:solidFill>
                  <a:srgbClr val="FF0000"/>
                </a:solidFill>
              </a:rPr>
              <a:t>Pyr</a:t>
            </a:r>
            <a:r>
              <a:rPr lang="en-US" dirty="0">
                <a:solidFill>
                  <a:srgbClr val="FF0000"/>
                </a:solidFill>
              </a:rPr>
              <a:t> CM11 </a:t>
            </a:r>
          </a:p>
          <a:p>
            <a:r>
              <a:rPr lang="en-US" dirty="0">
                <a:solidFill>
                  <a:srgbClr val="FF0000"/>
                </a:solidFill>
              </a:rPr>
              <a:t>	3%~ Calibration Accuracy + hourly basis and clear sky + … </a:t>
            </a:r>
          </a:p>
        </p:txBody>
      </p:sp>
      <p:sp>
        <p:nvSpPr>
          <p:cNvPr id="15" name="TextBox 14">
            <a:extLst>
              <a:ext uri="{FF2B5EF4-FFF2-40B4-BE49-F238E27FC236}">
                <a16:creationId xmlns:a16="http://schemas.microsoft.com/office/drawing/2014/main" id="{2609AEA1-6B2F-5AEF-5CF1-4AE74A40D50E}"/>
              </a:ext>
            </a:extLst>
          </p:cNvPr>
          <p:cNvSpPr txBox="1"/>
          <p:nvPr/>
        </p:nvSpPr>
        <p:spPr>
          <a:xfrm>
            <a:off x="356416" y="0"/>
            <a:ext cx="3212482" cy="369332"/>
          </a:xfrm>
          <a:prstGeom prst="rect">
            <a:avLst/>
          </a:prstGeom>
          <a:noFill/>
        </p:spPr>
        <p:txBody>
          <a:bodyPr wrap="none" rtlCol="0">
            <a:spAutoFit/>
          </a:bodyPr>
          <a:lstStyle/>
          <a:p>
            <a:r>
              <a:rPr lang="en-US" dirty="0" err="1">
                <a:solidFill>
                  <a:srgbClr val="FF0000"/>
                </a:solidFill>
              </a:rPr>
              <a:t>CHEcK</a:t>
            </a:r>
            <a:r>
              <a:rPr lang="en-US" dirty="0">
                <a:solidFill>
                  <a:srgbClr val="FF0000"/>
                </a:solidFill>
              </a:rPr>
              <a:t> if 0s (night) are included?</a:t>
            </a:r>
          </a:p>
        </p:txBody>
      </p:sp>
      <p:sp>
        <p:nvSpPr>
          <p:cNvPr id="16" name="TextBox 15">
            <a:extLst>
              <a:ext uri="{FF2B5EF4-FFF2-40B4-BE49-F238E27FC236}">
                <a16:creationId xmlns:a16="http://schemas.microsoft.com/office/drawing/2014/main" id="{EBF82991-5C40-C584-F7F5-E2B6C1E81A72}"/>
              </a:ext>
            </a:extLst>
          </p:cNvPr>
          <p:cNvSpPr txBox="1"/>
          <p:nvPr/>
        </p:nvSpPr>
        <p:spPr>
          <a:xfrm>
            <a:off x="356416" y="293914"/>
            <a:ext cx="3013004" cy="923330"/>
          </a:xfrm>
          <a:prstGeom prst="rect">
            <a:avLst/>
          </a:prstGeom>
          <a:noFill/>
        </p:spPr>
        <p:txBody>
          <a:bodyPr wrap="none" rtlCol="0">
            <a:spAutoFit/>
          </a:bodyPr>
          <a:lstStyle/>
          <a:p>
            <a:r>
              <a:rPr lang="en-US" dirty="0">
                <a:solidFill>
                  <a:srgbClr val="FF0000"/>
                </a:solidFill>
              </a:rPr>
              <a:t>MAYBE Do one for Clear Sky ? </a:t>
            </a:r>
          </a:p>
          <a:p>
            <a:r>
              <a:rPr lang="en-US" dirty="0">
                <a:solidFill>
                  <a:srgbClr val="FF0000"/>
                </a:solidFill>
              </a:rPr>
              <a:t>Or Filter Low </a:t>
            </a:r>
            <a:r>
              <a:rPr lang="en-US" dirty="0" err="1">
                <a:solidFill>
                  <a:srgbClr val="FF0000"/>
                </a:solidFill>
              </a:rPr>
              <a:t>irrad</a:t>
            </a:r>
            <a:r>
              <a:rPr lang="en-US" dirty="0">
                <a:solidFill>
                  <a:srgbClr val="FF0000"/>
                </a:solidFill>
              </a:rPr>
              <a:t> values</a:t>
            </a:r>
          </a:p>
          <a:p>
            <a:endParaRPr lang="en-US" dirty="0">
              <a:solidFill>
                <a:srgbClr val="FF0000"/>
              </a:solidFill>
            </a:endParaRPr>
          </a:p>
        </p:txBody>
      </p:sp>
    </p:spTree>
    <p:extLst>
      <p:ext uri="{BB962C8B-B14F-4D97-AF65-F5344CB8AC3E}">
        <p14:creationId xmlns:p14="http://schemas.microsoft.com/office/powerpoint/2010/main" val="4239912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1_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1173</Words>
  <Application>Microsoft Office PowerPoint</Application>
  <PresentationFormat>Widescreen</PresentationFormat>
  <Paragraphs>330</Paragraphs>
  <Slides>13</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Calibri</vt:lpstr>
      <vt:lpstr>Calibri Light</vt:lpstr>
      <vt:lpstr>Courier New</vt:lpstr>
      <vt:lpstr>Office Theme</vt:lpstr>
      <vt:lpstr>1_Office Theme</vt:lpstr>
      <vt:lpstr>Study suggestion: </vt:lpstr>
      <vt:lpstr>Methods Summary</vt:lpstr>
      <vt:lpstr>PowerPoint Presentation</vt:lpstr>
      <vt:lpstr>Overview Sims</vt:lpstr>
      <vt:lpstr>Overview Sims</vt:lpstr>
      <vt:lpstr>Overview Sims</vt:lpstr>
      <vt:lpstr>PowerPoint Presentation</vt:lpstr>
      <vt:lpstr>PowerPoint Presentation</vt:lpstr>
      <vt:lpstr>PowerPoint Presentation</vt:lpstr>
      <vt:lpstr>Measured </vt:lpstr>
      <vt:lpstr>PowerPoint Presentation</vt:lpstr>
      <vt:lpstr>PowerPoint Presentation</vt:lpstr>
      <vt:lpstr>RMSE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Ovaitt, Silvana</dc:creator>
  <cp:lastModifiedBy>Ovaitt, Silvana</cp:lastModifiedBy>
  <cp:revision>9</cp:revision>
  <dcterms:created xsi:type="dcterms:W3CDTF">2023-01-19T20:51:59Z</dcterms:created>
  <dcterms:modified xsi:type="dcterms:W3CDTF">2023-01-20T00:01:29Z</dcterms:modified>
</cp:coreProperties>
</file>